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90"/>
    <p:restoredTop sz="94694"/>
  </p:normalViewPr>
  <p:slideViewPr>
    <p:cSldViewPr snapToGrid="0">
      <p:cViewPr varScale="1">
        <p:scale>
          <a:sx n="121" d="100"/>
          <a:sy n="121" d="100"/>
        </p:scale>
        <p:origin x="9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53366-AAAF-B649-9350-06FA8D6D508F}"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DAEBB760-7CC5-EF4E-8AC7-BA10CB8F6C6C}">
      <dgm:prSet/>
      <dgm:spPr/>
      <dgm:t>
        <a:bodyPr/>
        <a:lstStyle/>
        <a:p>
          <a:r>
            <a:rPr lang="en-CA" b="1" dirty="0">
              <a:latin typeface="Times New Roman" panose="02020603050405020304" pitchFamily="18" charset="0"/>
              <a:cs typeface="Times New Roman" panose="02020603050405020304" pitchFamily="18" charset="0"/>
            </a:rPr>
            <a:t>Joined Cities and Metrics</a:t>
          </a:r>
          <a:endParaRPr lang="en-CA" dirty="0">
            <a:latin typeface="Times New Roman" panose="02020603050405020304" pitchFamily="18" charset="0"/>
            <a:cs typeface="Times New Roman" panose="02020603050405020304" pitchFamily="18" charset="0"/>
          </a:endParaRPr>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dgm:spPr/>
      <dgm:t>
        <a:bodyPr/>
        <a:lstStyle/>
        <a:p>
          <a:r>
            <a:rPr lang="en-CA" b="1" dirty="0">
              <a:latin typeface="Times New Roman" panose="02020603050405020304" pitchFamily="18" charset="0"/>
              <a:cs typeface="Times New Roman" panose="02020603050405020304" pitchFamily="18" charset="0"/>
            </a:rPr>
            <a:t>Selected 5 Key Metrics</a:t>
          </a:r>
          <a:endParaRPr lang="en-CA" dirty="0">
            <a:latin typeface="Times New Roman" panose="02020603050405020304" pitchFamily="18" charset="0"/>
            <a:cs typeface="Times New Roman" panose="02020603050405020304" pitchFamily="18" charset="0"/>
          </a:endParaRPr>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6C4E83D9-4AC5-4A4D-8481-E7A15FBB138E}">
      <dgm:prSet custT="1"/>
      <dgm:spPr/>
      <dgm:t>
        <a:bodyPr/>
        <a:lstStyle/>
        <a:p>
          <a:pPr algn="just">
            <a:buNone/>
          </a:pPr>
          <a:r>
            <a:rPr lang="en-CA" sz="1200" b="0" i="0" dirty="0">
              <a:latin typeface="Times New Roman" panose="02020603050405020304" pitchFamily="18" charset="0"/>
              <a:cs typeface="Times New Roman" panose="02020603050405020304" pitchFamily="18" charset="0"/>
            </a:rPr>
            <a:t>The following five key indicators are selected: average rent CPI, rate of employment, rate of violent crimes, the rate of gas price, and the rate of total </a:t>
          </a:r>
          <a:r>
            <a:rPr lang="en-US" sz="1200" b="0" i="0" dirty="0">
              <a:latin typeface="Times New Roman" panose="02020603050405020304" pitchFamily="18" charset="0"/>
              <a:cs typeface="Times New Roman" panose="02020603050405020304" pitchFamily="18" charset="0"/>
            </a:rPr>
            <a:t>precipitation,</a:t>
          </a:r>
          <a:r>
            <a:rPr lang="en-CA" sz="1200" b="0" i="0" dirty="0">
              <a:latin typeface="Times New Roman" panose="02020603050405020304" pitchFamily="18" charset="0"/>
              <a:cs typeface="Times New Roman" panose="02020603050405020304" pitchFamily="18" charset="0"/>
            </a:rPr>
            <a:t> so that the living conditions in cities are discussed in a comprehensive way.</a:t>
          </a:r>
          <a:endParaRPr lang="en-CA" sz="1200" dirty="0">
            <a:latin typeface="Times New Roman" panose="02020603050405020304" pitchFamily="18" charset="0"/>
            <a:cs typeface="Times New Roman" panose="02020603050405020304" pitchFamily="18" charset="0"/>
          </a:endParaRPr>
        </a:p>
      </dgm:t>
    </dgm:pt>
    <dgm:pt modelId="{FEDCF593-0AF6-234F-9C86-D03062B2E98A}" type="parTrans" cxnId="{DBAF0976-6062-DF4A-ACDF-5B91A36B5B7B}">
      <dgm:prSet/>
      <dgm:spPr/>
      <dgm:t>
        <a:bodyPr/>
        <a:lstStyle/>
        <a:p>
          <a:endParaRPr lang="en-US"/>
        </a:p>
      </dgm:t>
    </dgm:pt>
    <dgm:pt modelId="{B24A178F-59A0-DB4F-A60A-13493D96DA7D}" type="sibTrans" cxnId="{DBAF0976-6062-DF4A-ACDF-5B91A36B5B7B}">
      <dgm:prSet/>
      <dgm:spPr/>
      <dgm:t>
        <a:bodyPr/>
        <a:lstStyle/>
        <a:p>
          <a:endParaRPr lang="en-US"/>
        </a:p>
      </dgm:t>
    </dgm:pt>
    <dgm:pt modelId="{86321526-7D3D-214C-AD4F-327CAB21AB54}">
      <dgm:prSet/>
      <dgm:spPr/>
      <dgm:t>
        <a:bodyPr/>
        <a:lstStyle/>
        <a:p>
          <a:r>
            <a:rPr lang="en-CA" b="1" dirty="0">
              <a:latin typeface="Times New Roman" panose="02020603050405020304" pitchFamily="18" charset="0"/>
              <a:cs typeface="Times New Roman" panose="02020603050405020304" pitchFamily="18" charset="0"/>
            </a:rPr>
            <a:t>Added </a:t>
          </a:r>
          <a:r>
            <a:rPr lang="en-CA" b="1" dirty="0" err="1">
              <a:latin typeface="Times New Roman" panose="02020603050405020304" pitchFamily="18" charset="0"/>
              <a:cs typeface="Times New Roman" panose="02020603050405020304" pitchFamily="18" charset="0"/>
            </a:rPr>
            <a:t>Month_Name</a:t>
          </a:r>
          <a:r>
            <a:rPr lang="en-CA" b="1" dirty="0">
              <a:latin typeface="Times New Roman" panose="02020603050405020304" pitchFamily="18" charset="0"/>
              <a:cs typeface="Times New Roman" panose="02020603050405020304" pitchFamily="18" charset="0"/>
            </a:rPr>
            <a:t> &amp; Latitude/Longitude</a:t>
          </a:r>
          <a:endParaRPr lang="en-CA" dirty="0">
            <a:latin typeface="Times New Roman" panose="02020603050405020304" pitchFamily="18" charset="0"/>
            <a:cs typeface="Times New Roman" panose="02020603050405020304" pitchFamily="18" charset="0"/>
          </a:endParaRPr>
        </a:p>
      </dgm:t>
    </dgm:pt>
    <dgm:pt modelId="{4D94A24A-F0A9-9646-86FC-804B876390C7}" type="parTrans" cxnId="{6A5551A4-B11D-9147-B53B-55103C38CD91}">
      <dgm:prSet/>
      <dgm:spPr/>
      <dgm:t>
        <a:bodyPr/>
        <a:lstStyle/>
        <a:p>
          <a:endParaRPr lang="en-US"/>
        </a:p>
      </dgm:t>
    </dgm:pt>
    <dgm:pt modelId="{987001BC-8E6A-9349-992E-23EB7C1AD60C}" type="sibTrans" cxnId="{6A5551A4-B11D-9147-B53B-55103C38CD91}">
      <dgm:prSet/>
      <dgm:spPr/>
      <dgm:t>
        <a:bodyPr/>
        <a:lstStyle/>
        <a:p>
          <a:endParaRPr lang="en-US"/>
        </a:p>
      </dgm:t>
    </dgm:pt>
    <dgm:pt modelId="{D94DAE96-8F6E-9243-A314-3ED58B3E192F}">
      <dgm:prSet custT="1"/>
      <dgm:spPr/>
      <dgm:t>
        <a:bodyPr/>
        <a:lstStyle/>
        <a:p>
          <a:pPr algn="just">
            <a:buNone/>
          </a:pPr>
          <a:r>
            <a:rPr lang="en-CA" sz="1200" b="0" i="0" dirty="0">
              <a:latin typeface="Times New Roman" panose="02020603050405020304" pitchFamily="18" charset="0"/>
              <a:cs typeface="Times New Roman" panose="02020603050405020304" pitchFamily="18" charset="0"/>
            </a:rPr>
            <a:t>The queries used CASE statements to imply a </a:t>
          </a:r>
          <a:r>
            <a:rPr lang="en-CA" sz="1200" b="0" i="0" dirty="0" err="1">
              <a:latin typeface="Times New Roman" panose="02020603050405020304" pitchFamily="18" charset="0"/>
              <a:cs typeface="Times New Roman" panose="02020603050405020304" pitchFamily="18" charset="0"/>
            </a:rPr>
            <a:t>Month_Name</a:t>
          </a:r>
          <a:r>
            <a:rPr lang="en-CA" sz="1200" b="0" i="0" dirty="0">
              <a:latin typeface="Times New Roman" panose="02020603050405020304" pitchFamily="18" charset="0"/>
              <a:cs typeface="Times New Roman" panose="02020603050405020304" pitchFamily="18" charset="0"/>
            </a:rPr>
            <a:t> to perform on time-series analysis, and it acquired latitude and longitude information to perform an advanced 3D mapping of city measures.</a:t>
          </a:r>
          <a:endParaRPr lang="en-CA" sz="1200" dirty="0">
            <a:latin typeface="Times New Roman" panose="02020603050405020304" pitchFamily="18" charset="0"/>
            <a:cs typeface="Times New Roman" panose="02020603050405020304" pitchFamily="18" charset="0"/>
          </a:endParaRPr>
        </a:p>
      </dgm:t>
    </dgm:pt>
    <dgm:pt modelId="{3E4389FA-E5E7-1B4E-89B9-0FF46FD4EFEA}" type="parTrans" cxnId="{804B4233-964F-C744-8A89-37D67B504258}">
      <dgm:prSet/>
      <dgm:spPr/>
      <dgm:t>
        <a:bodyPr/>
        <a:lstStyle/>
        <a:p>
          <a:endParaRPr lang="en-US"/>
        </a:p>
      </dgm:t>
    </dgm:pt>
    <dgm:pt modelId="{6E194045-F907-974E-95BE-3063BED4584E}" type="sibTrans" cxnId="{804B4233-964F-C744-8A89-37D67B504258}">
      <dgm:prSet/>
      <dgm:spPr/>
      <dgm:t>
        <a:bodyPr/>
        <a:lstStyle/>
        <a:p>
          <a:endParaRPr lang="en-US"/>
        </a:p>
      </dgm:t>
    </dgm:pt>
    <dgm:pt modelId="{878BD3D4-DAF9-5D4B-926D-0AFDEB03EFFC}">
      <dgm:prSet custT="1"/>
      <dgm:spPr/>
      <dgm:t>
        <a:bodyPr/>
        <a:lstStyle/>
        <a:p>
          <a:pPr algn="just">
            <a:buNone/>
          </a:pPr>
          <a:r>
            <a:rPr lang="en-CA" sz="1200" b="0" i="0" dirty="0">
              <a:latin typeface="Times New Roman" panose="02020603050405020304" pitchFamily="18" charset="0"/>
              <a:cs typeface="Times New Roman" panose="02020603050405020304" pitchFamily="18" charset="0"/>
            </a:rPr>
            <a:t>Starting with the assignment, SQL queries were used to combine different sets of data about </a:t>
          </a:r>
          <a:r>
            <a:rPr lang="en-US" sz="1200" b="0" i="0" dirty="0">
              <a:latin typeface="Times New Roman" panose="02020603050405020304" pitchFamily="18" charset="0"/>
              <a:cs typeface="Times New Roman" panose="02020603050405020304" pitchFamily="18" charset="0"/>
            </a:rPr>
            <a:t>cities, using the </a:t>
          </a:r>
          <a:r>
            <a:rPr lang="en-US" sz="1200" b="0" i="0" dirty="0" err="1">
              <a:latin typeface="Times New Roman" panose="02020603050405020304" pitchFamily="18" charset="0"/>
              <a:cs typeface="Times New Roman" panose="02020603050405020304" pitchFamily="18" charset="0"/>
            </a:rPr>
            <a:t>City_Id</a:t>
          </a:r>
          <a:r>
            <a:rPr lang="en-US" sz="1200" b="0" i="0" dirty="0">
              <a:latin typeface="Times New Roman" panose="02020603050405020304" pitchFamily="18" charset="0"/>
              <a:cs typeface="Times New Roman" panose="02020603050405020304" pitchFamily="18" charset="0"/>
            </a:rPr>
            <a:t> field as a common identifier.</a:t>
          </a:r>
          <a:r>
            <a:rPr lang="en-CA" sz="1200" b="0" i="0" dirty="0">
              <a:latin typeface="Times New Roman" panose="02020603050405020304" pitchFamily="18" charset="0"/>
              <a:cs typeface="Times New Roman" panose="02020603050405020304" pitchFamily="18" charset="0"/>
            </a:rPr>
            <a:t> This combination provided an overall picture of the metrics of each of the cities.</a:t>
          </a:r>
          <a:endParaRPr lang="en-US" sz="1200" dirty="0">
            <a:latin typeface="Times New Roman" panose="02020603050405020304" pitchFamily="18" charset="0"/>
            <a:cs typeface="Times New Roman" panose="02020603050405020304" pitchFamily="18" charset="0"/>
          </a:endParaRPr>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55E909F6-32FE-7644-BAF9-E8F16B3E7252}" type="pres">
      <dgm:prSet presAssocID="{13753366-AAAF-B649-9350-06FA8D6D508F}" presName="Name0" presStyleCnt="0">
        <dgm:presLayoutVars>
          <dgm:dir/>
          <dgm:animLvl val="lvl"/>
          <dgm:resizeHandles val="exact"/>
        </dgm:presLayoutVars>
      </dgm:prSet>
      <dgm:spPr/>
    </dgm:pt>
    <dgm:pt modelId="{8ACF5E8C-2230-E746-B29D-09D56A370073}" type="pres">
      <dgm:prSet presAssocID="{86321526-7D3D-214C-AD4F-327CAB21AB54}" presName="boxAndChildren" presStyleCnt="0"/>
      <dgm:spPr/>
    </dgm:pt>
    <dgm:pt modelId="{31CD0C05-1317-E844-ABE6-76A599D33996}" type="pres">
      <dgm:prSet presAssocID="{86321526-7D3D-214C-AD4F-327CAB21AB54}" presName="parentTextBox" presStyleLbl="alignNode1" presStyleIdx="0" presStyleCnt="3"/>
      <dgm:spPr/>
    </dgm:pt>
    <dgm:pt modelId="{E5A11899-83F6-2F45-9AA2-1C58319551A5}" type="pres">
      <dgm:prSet presAssocID="{86321526-7D3D-214C-AD4F-327CAB21AB54}" presName="descendantBox" presStyleLbl="bgAccFollowNode1" presStyleIdx="0" presStyleCnt="3"/>
      <dgm:spPr/>
    </dgm:pt>
    <dgm:pt modelId="{F1231E0E-8825-2042-8258-993C4237573F}" type="pres">
      <dgm:prSet presAssocID="{CC596062-AE4A-9B47-806A-1E399A9B7400}" presName="sp" presStyleCnt="0"/>
      <dgm:spPr/>
    </dgm:pt>
    <dgm:pt modelId="{C49DE95A-9E97-7D4F-BEE1-E7808E550326}" type="pres">
      <dgm:prSet presAssocID="{2EC31F94-9D66-F246-804C-807D08F778D3}" presName="arrowAndChildren" presStyleCnt="0"/>
      <dgm:spPr/>
    </dgm:pt>
    <dgm:pt modelId="{B39CE3E3-7169-4144-AAF9-994CF44189D5}" type="pres">
      <dgm:prSet presAssocID="{2EC31F94-9D66-F246-804C-807D08F778D3}" presName="parentTextArrow" presStyleLbl="node1" presStyleIdx="0" presStyleCnt="0"/>
      <dgm:spPr/>
    </dgm:pt>
    <dgm:pt modelId="{7F7A0425-63D1-F349-B58C-2F37DBA09A6A}" type="pres">
      <dgm:prSet presAssocID="{2EC31F94-9D66-F246-804C-807D08F778D3}" presName="arrow" presStyleLbl="alignNode1" presStyleIdx="1" presStyleCnt="3"/>
      <dgm:spPr/>
    </dgm:pt>
    <dgm:pt modelId="{E96D9C9C-148D-5240-BB34-03FE94DA5138}" type="pres">
      <dgm:prSet presAssocID="{2EC31F94-9D66-F246-804C-807D08F778D3}" presName="descendantArrow" presStyleLbl="bgAccFollowNode1" presStyleIdx="1" presStyleCnt="3"/>
      <dgm:spPr/>
    </dgm:pt>
    <dgm:pt modelId="{F498D64B-862F-4F4A-B3FC-2DAD9C042740}" type="pres">
      <dgm:prSet presAssocID="{6612ADD4-F35D-9D4D-8664-4A4D8A0B805B}" presName="sp" presStyleCnt="0"/>
      <dgm:spPr/>
    </dgm:pt>
    <dgm:pt modelId="{AD9BFC4F-83C8-C64C-B7E8-B73EE3F470CA}" type="pres">
      <dgm:prSet presAssocID="{DAEBB760-7CC5-EF4E-8AC7-BA10CB8F6C6C}" presName="arrowAndChildren" presStyleCnt="0"/>
      <dgm:spPr/>
    </dgm:pt>
    <dgm:pt modelId="{BBA8837C-9E24-EE4C-AE60-4E51AFE6A596}" type="pres">
      <dgm:prSet presAssocID="{DAEBB760-7CC5-EF4E-8AC7-BA10CB8F6C6C}" presName="parentTextArrow" presStyleLbl="node1" presStyleIdx="0" presStyleCnt="0"/>
      <dgm:spPr/>
    </dgm:pt>
    <dgm:pt modelId="{A88B2399-D560-8745-9CCA-2ECC5AEC71CA}" type="pres">
      <dgm:prSet presAssocID="{DAEBB760-7CC5-EF4E-8AC7-BA10CB8F6C6C}" presName="arrow" presStyleLbl="alignNode1" presStyleIdx="2" presStyleCnt="3"/>
      <dgm:spPr/>
    </dgm:pt>
    <dgm:pt modelId="{1B3D2718-AF12-3F41-8EF0-4700E5208973}" type="pres">
      <dgm:prSet presAssocID="{DAEBB760-7CC5-EF4E-8AC7-BA10CB8F6C6C}" presName="descendantArrow" presStyleLbl="bgAccFollowNode1" presStyleIdx="2" presStyleCnt="3"/>
      <dgm:spPr/>
    </dgm:pt>
  </dgm:ptLst>
  <dgm:cxnLst>
    <dgm:cxn modelId="{5C12C808-2A43-D446-8EFC-B3A93D79F1E8}" type="presOf" srcId="{6C4E83D9-4AC5-4A4D-8481-E7A15FBB138E}" destId="{E96D9C9C-148D-5240-BB34-03FE94DA5138}" srcOrd="0" destOrd="0" presId="urn:microsoft.com/office/officeart/2016/7/layout/VerticalDownArrowProcess"/>
    <dgm:cxn modelId="{C08EE61A-AAB5-7F4B-A4DE-3B369313146B}" srcId="{13753366-AAAF-B649-9350-06FA8D6D508F}" destId="{DAEBB760-7CC5-EF4E-8AC7-BA10CB8F6C6C}" srcOrd="0" destOrd="0" parTransId="{73168AC8-6FAA-014B-BD00-098703206D14}" sibTransId="{6612ADD4-F35D-9D4D-8664-4A4D8A0B805B}"/>
    <dgm:cxn modelId="{804B4233-964F-C744-8A89-37D67B504258}" srcId="{86321526-7D3D-214C-AD4F-327CAB21AB54}" destId="{D94DAE96-8F6E-9243-A314-3ED58B3E192F}" srcOrd="0" destOrd="0" parTransId="{3E4389FA-E5E7-1B4E-89B9-0FF46FD4EFEA}" sibTransId="{6E194045-F907-974E-95BE-3063BED4584E}"/>
    <dgm:cxn modelId="{2116BD45-6191-B44F-9B52-B1D60DE06875}" type="presOf" srcId="{13753366-AAAF-B649-9350-06FA8D6D508F}" destId="{55E909F6-32FE-7644-BAF9-E8F16B3E7252}" srcOrd="0" destOrd="0" presId="urn:microsoft.com/office/officeart/2016/7/layout/VerticalDownArrowProcess"/>
    <dgm:cxn modelId="{9C46EE49-C78A-F94B-A6FC-558F8838C6ED}" type="presOf" srcId="{2EC31F94-9D66-F246-804C-807D08F778D3}" destId="{7F7A0425-63D1-F349-B58C-2F37DBA09A6A}" srcOrd="1" destOrd="0" presId="urn:microsoft.com/office/officeart/2016/7/layout/VerticalDownArrowProcess"/>
    <dgm:cxn modelId="{44AA576C-6A36-9444-8294-0F1A1D73C84C}" srcId="{13753366-AAAF-B649-9350-06FA8D6D508F}" destId="{2EC31F94-9D66-F246-804C-807D08F778D3}" srcOrd="1" destOrd="0" parTransId="{D310E526-4C1E-6544-B22F-7FD86B245950}" sibTransId="{CC596062-AE4A-9B47-806A-1E399A9B7400}"/>
    <dgm:cxn modelId="{F22AEC6F-97E3-F846-8CC5-293A465D83FC}" type="presOf" srcId="{D94DAE96-8F6E-9243-A314-3ED58B3E192F}" destId="{E5A11899-83F6-2F45-9AA2-1C58319551A5}" srcOrd="0" destOrd="0" presId="urn:microsoft.com/office/officeart/2016/7/layout/VerticalDownArrowProcess"/>
    <dgm:cxn modelId="{DBAF0976-6062-DF4A-ACDF-5B91A36B5B7B}" srcId="{2EC31F94-9D66-F246-804C-807D08F778D3}" destId="{6C4E83D9-4AC5-4A4D-8481-E7A15FBB138E}" srcOrd="0" destOrd="0" parTransId="{FEDCF593-0AF6-234F-9C86-D03062B2E98A}" sibTransId="{B24A178F-59A0-DB4F-A60A-13493D96DA7D}"/>
    <dgm:cxn modelId="{27ED1D7B-EF84-F643-A352-CFBECA836397}" type="presOf" srcId="{DAEBB760-7CC5-EF4E-8AC7-BA10CB8F6C6C}" destId="{BBA8837C-9E24-EE4C-AE60-4E51AFE6A596}" srcOrd="0" destOrd="0" presId="urn:microsoft.com/office/officeart/2016/7/layout/VerticalDownArrowProcess"/>
    <dgm:cxn modelId="{FF0CDD80-9CA8-2E4F-9A8B-D7722B7BB95C}" type="presOf" srcId="{DAEBB760-7CC5-EF4E-8AC7-BA10CB8F6C6C}" destId="{A88B2399-D560-8745-9CCA-2ECC5AEC71CA}" srcOrd="1" destOrd="0" presId="urn:microsoft.com/office/officeart/2016/7/layout/VerticalDownArrowProcess"/>
    <dgm:cxn modelId="{6A5551A4-B11D-9147-B53B-55103C38CD91}" srcId="{13753366-AAAF-B649-9350-06FA8D6D508F}" destId="{86321526-7D3D-214C-AD4F-327CAB21AB54}" srcOrd="2" destOrd="0" parTransId="{4D94A24A-F0A9-9646-86FC-804B876390C7}" sibTransId="{987001BC-8E6A-9349-992E-23EB7C1AD60C}"/>
    <dgm:cxn modelId="{124677AA-972B-1F48-8281-9026DC7F4184}" type="presOf" srcId="{878BD3D4-DAF9-5D4B-926D-0AFDEB03EFFC}" destId="{1B3D2718-AF12-3F41-8EF0-4700E5208973}" srcOrd="0" destOrd="0" presId="urn:microsoft.com/office/officeart/2016/7/layout/VerticalDownArrowProcess"/>
    <dgm:cxn modelId="{1DB541BD-6B27-9141-B726-1E6040AF264E}" srcId="{DAEBB760-7CC5-EF4E-8AC7-BA10CB8F6C6C}" destId="{878BD3D4-DAF9-5D4B-926D-0AFDEB03EFFC}" srcOrd="0" destOrd="0" parTransId="{BBDEE467-7452-884F-8517-BF8CD7B9FA84}" sibTransId="{EE89B158-C06D-834F-87C3-0033DB44D3E2}"/>
    <dgm:cxn modelId="{BD7E57E5-45A2-124B-9EC1-04AB0E8D950A}" type="presOf" srcId="{2EC31F94-9D66-F246-804C-807D08F778D3}" destId="{B39CE3E3-7169-4144-AAF9-994CF44189D5}" srcOrd="0" destOrd="0" presId="urn:microsoft.com/office/officeart/2016/7/layout/VerticalDownArrowProcess"/>
    <dgm:cxn modelId="{9B8322F6-30E4-E84E-8715-688BDD0B521C}" type="presOf" srcId="{86321526-7D3D-214C-AD4F-327CAB21AB54}" destId="{31CD0C05-1317-E844-ABE6-76A599D33996}" srcOrd="0" destOrd="0" presId="urn:microsoft.com/office/officeart/2016/7/layout/VerticalDownArrowProcess"/>
    <dgm:cxn modelId="{94357C1C-D2F0-1946-BED2-9CE3D0390121}" type="presParOf" srcId="{55E909F6-32FE-7644-BAF9-E8F16B3E7252}" destId="{8ACF5E8C-2230-E746-B29D-09D56A370073}" srcOrd="0" destOrd="0" presId="urn:microsoft.com/office/officeart/2016/7/layout/VerticalDownArrowProcess"/>
    <dgm:cxn modelId="{AD4182E1-4771-FF43-8D06-18F2D01FFCA6}" type="presParOf" srcId="{8ACF5E8C-2230-E746-B29D-09D56A370073}" destId="{31CD0C05-1317-E844-ABE6-76A599D33996}" srcOrd="0" destOrd="0" presId="urn:microsoft.com/office/officeart/2016/7/layout/VerticalDownArrowProcess"/>
    <dgm:cxn modelId="{CD10B714-01D4-954E-AAB6-0BAE627A57B9}" type="presParOf" srcId="{8ACF5E8C-2230-E746-B29D-09D56A370073}" destId="{E5A11899-83F6-2F45-9AA2-1C58319551A5}" srcOrd="1" destOrd="0" presId="urn:microsoft.com/office/officeart/2016/7/layout/VerticalDownArrowProcess"/>
    <dgm:cxn modelId="{D662E40A-C61A-D04C-B773-C46B16122B73}" type="presParOf" srcId="{55E909F6-32FE-7644-BAF9-E8F16B3E7252}" destId="{F1231E0E-8825-2042-8258-993C4237573F}" srcOrd="1" destOrd="0" presId="urn:microsoft.com/office/officeart/2016/7/layout/VerticalDownArrowProcess"/>
    <dgm:cxn modelId="{E6A8EBD7-D4C8-544B-97C3-8AA7E3F89CAE}" type="presParOf" srcId="{55E909F6-32FE-7644-BAF9-E8F16B3E7252}" destId="{C49DE95A-9E97-7D4F-BEE1-E7808E550326}" srcOrd="2" destOrd="0" presId="urn:microsoft.com/office/officeart/2016/7/layout/VerticalDownArrowProcess"/>
    <dgm:cxn modelId="{D852C64F-1233-C448-B76D-AEE92CC990B6}" type="presParOf" srcId="{C49DE95A-9E97-7D4F-BEE1-E7808E550326}" destId="{B39CE3E3-7169-4144-AAF9-994CF44189D5}" srcOrd="0" destOrd="0" presId="urn:microsoft.com/office/officeart/2016/7/layout/VerticalDownArrowProcess"/>
    <dgm:cxn modelId="{5BD43FA6-8E5E-6049-B1B7-F9013B0570DF}" type="presParOf" srcId="{C49DE95A-9E97-7D4F-BEE1-E7808E550326}" destId="{7F7A0425-63D1-F349-B58C-2F37DBA09A6A}" srcOrd="1" destOrd="0" presId="urn:microsoft.com/office/officeart/2016/7/layout/VerticalDownArrowProcess"/>
    <dgm:cxn modelId="{1D006921-9824-474E-8953-90069883A61A}" type="presParOf" srcId="{C49DE95A-9E97-7D4F-BEE1-E7808E550326}" destId="{E96D9C9C-148D-5240-BB34-03FE94DA5138}" srcOrd="2" destOrd="0" presId="urn:microsoft.com/office/officeart/2016/7/layout/VerticalDownArrowProcess"/>
    <dgm:cxn modelId="{9EC9AC51-0074-C448-81F9-DD98DF171BBF}" type="presParOf" srcId="{55E909F6-32FE-7644-BAF9-E8F16B3E7252}" destId="{F498D64B-862F-4F4A-B3FC-2DAD9C042740}" srcOrd="3" destOrd="0" presId="urn:microsoft.com/office/officeart/2016/7/layout/VerticalDownArrowProcess"/>
    <dgm:cxn modelId="{4B72D570-AFFD-7A4E-9AAE-E9DF5BD50E07}" type="presParOf" srcId="{55E909F6-32FE-7644-BAF9-E8F16B3E7252}" destId="{AD9BFC4F-83C8-C64C-B7E8-B73EE3F470CA}" srcOrd="4" destOrd="0" presId="urn:microsoft.com/office/officeart/2016/7/layout/VerticalDownArrowProcess"/>
    <dgm:cxn modelId="{6DA42A78-D9C0-9549-8522-589881627194}" type="presParOf" srcId="{AD9BFC4F-83C8-C64C-B7E8-B73EE3F470CA}" destId="{BBA8837C-9E24-EE4C-AE60-4E51AFE6A596}" srcOrd="0" destOrd="0" presId="urn:microsoft.com/office/officeart/2016/7/layout/VerticalDownArrowProcess"/>
    <dgm:cxn modelId="{0885FE4A-5F02-A64A-BFB3-8B047FDDC87C}" type="presParOf" srcId="{AD9BFC4F-83C8-C64C-B7E8-B73EE3F470CA}" destId="{A88B2399-D560-8745-9CCA-2ECC5AEC71CA}" srcOrd="1" destOrd="0" presId="urn:microsoft.com/office/officeart/2016/7/layout/VerticalDownArrowProcess"/>
    <dgm:cxn modelId="{8296D4DB-9552-F846-9232-5E3CF09A5660}" type="presParOf" srcId="{AD9BFC4F-83C8-C64C-B7E8-B73EE3F470CA}" destId="{1B3D2718-AF12-3F41-8EF0-4700E520897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753366-AAAF-B649-9350-06FA8D6D508F}" type="doc">
      <dgm:prSet loTypeId="urn:microsoft.com/office/officeart/2005/8/layout/list1" loCatId="list" qsTypeId="urn:microsoft.com/office/officeart/2005/8/quickstyle/simple5" qsCatId="simple" csTypeId="urn:microsoft.com/office/officeart/2005/8/colors/accent3_3" csCatId="accent3" phldr="1"/>
      <dgm:spPr/>
      <dgm:t>
        <a:bodyPr/>
        <a:lstStyle/>
        <a:p>
          <a:endParaRPr lang="en-US"/>
        </a:p>
      </dgm:t>
    </dgm:pt>
    <dgm:pt modelId="{DAEBB760-7CC5-EF4E-8AC7-BA10CB8F6C6C}">
      <dgm:prSet/>
      <dgm:spPr/>
      <dgm:t>
        <a:bodyPr/>
        <a:lstStyle/>
        <a:p>
          <a:pPr>
            <a:defRPr b="1"/>
          </a:pPr>
          <a:r>
            <a:rPr lang="en-CA" b="1"/>
            <a:t>Actual Employment Levels</a:t>
          </a:r>
          <a:endParaRPr lang="en-CA"/>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dgm:spPr/>
      <dgm:t>
        <a:bodyPr/>
        <a:lstStyle/>
        <a:p>
          <a:pPr>
            <a:defRPr b="1"/>
          </a:pPr>
          <a:r>
            <a:rPr lang="en-CA" b="1"/>
            <a:t>Post-Graduation Insights</a:t>
          </a:r>
          <a:endParaRPr lang="en-CA"/>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878BD3D4-DAF9-5D4B-926D-0AFDEB03EFFC}">
      <dgm:prSet/>
      <dgm:spPr/>
      <dgm:t>
        <a:bodyPr/>
        <a:lstStyle/>
        <a:p>
          <a:r>
            <a:rPr lang="en-CA" b="0" i="0" dirty="0"/>
            <a:t>Employment rate is a more precise indicator of whether people are employed or not instead of focusing on those willing to work and it gives a fair idea of how well the job market is collecting the actual figures.</a:t>
          </a:r>
          <a:endParaRPr lang="en-US" dirty="0"/>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6C4E83D9-4AC5-4A4D-8481-E7A15FBB138E}">
      <dgm:prSet/>
      <dgm:spPr/>
      <dgm:t>
        <a:bodyPr/>
        <a:lstStyle/>
        <a:p>
          <a:r>
            <a:rPr lang="en-CA" b="0" i="0" dirty="0"/>
            <a:t>Higher rate of employment increases the likelihood of new graduates in getting jobs and as such this variable is very important when considering post-graduate prospects.</a:t>
          </a:r>
          <a:endParaRPr lang="en-CA" dirty="0"/>
        </a:p>
      </dgm:t>
    </dgm:pt>
    <dgm:pt modelId="{B24A178F-59A0-DB4F-A60A-13493D96DA7D}" type="sibTrans" cxnId="{DBAF0976-6062-DF4A-ACDF-5B91A36B5B7B}">
      <dgm:prSet/>
      <dgm:spPr/>
      <dgm:t>
        <a:bodyPr/>
        <a:lstStyle/>
        <a:p>
          <a:endParaRPr lang="en-US"/>
        </a:p>
      </dgm:t>
    </dgm:pt>
    <dgm:pt modelId="{FEDCF593-0AF6-234F-9C86-D03062B2E98A}" type="parTrans" cxnId="{DBAF0976-6062-DF4A-ACDF-5B91A36B5B7B}">
      <dgm:prSet/>
      <dgm:spPr/>
      <dgm:t>
        <a:bodyPr/>
        <a:lstStyle/>
        <a:p>
          <a:endParaRPr lang="en-US"/>
        </a:p>
      </dgm:t>
    </dgm:pt>
    <dgm:pt modelId="{17F3D997-E05C-9A49-B459-8375F1351375}" type="pres">
      <dgm:prSet presAssocID="{13753366-AAAF-B649-9350-06FA8D6D508F}" presName="linear" presStyleCnt="0">
        <dgm:presLayoutVars>
          <dgm:dir/>
          <dgm:animLvl val="lvl"/>
          <dgm:resizeHandles val="exact"/>
        </dgm:presLayoutVars>
      </dgm:prSet>
      <dgm:spPr/>
    </dgm:pt>
    <dgm:pt modelId="{EB288C93-D1D7-3440-839B-CCA753E8E4BC}" type="pres">
      <dgm:prSet presAssocID="{DAEBB760-7CC5-EF4E-8AC7-BA10CB8F6C6C}" presName="parentLin" presStyleCnt="0"/>
      <dgm:spPr/>
    </dgm:pt>
    <dgm:pt modelId="{450C6006-C38A-1C4B-9E00-7E6AAD01F9FA}" type="pres">
      <dgm:prSet presAssocID="{DAEBB760-7CC5-EF4E-8AC7-BA10CB8F6C6C}" presName="parentLeftMargin" presStyleLbl="node1" presStyleIdx="0" presStyleCnt="2"/>
      <dgm:spPr/>
    </dgm:pt>
    <dgm:pt modelId="{87385F19-5018-A24D-9B27-6C5119E3395A}" type="pres">
      <dgm:prSet presAssocID="{DAEBB760-7CC5-EF4E-8AC7-BA10CB8F6C6C}" presName="parentText" presStyleLbl="node1" presStyleIdx="0" presStyleCnt="2">
        <dgm:presLayoutVars>
          <dgm:chMax val="0"/>
          <dgm:bulletEnabled val="1"/>
        </dgm:presLayoutVars>
      </dgm:prSet>
      <dgm:spPr/>
    </dgm:pt>
    <dgm:pt modelId="{E14EBB8E-F724-884A-BD30-3721E2812C67}" type="pres">
      <dgm:prSet presAssocID="{DAEBB760-7CC5-EF4E-8AC7-BA10CB8F6C6C}" presName="negativeSpace" presStyleCnt="0"/>
      <dgm:spPr/>
    </dgm:pt>
    <dgm:pt modelId="{9340D28D-78E5-3348-9A3A-4FEC6A002FBB}" type="pres">
      <dgm:prSet presAssocID="{DAEBB760-7CC5-EF4E-8AC7-BA10CB8F6C6C}" presName="childText" presStyleLbl="conFgAcc1" presStyleIdx="0" presStyleCnt="2">
        <dgm:presLayoutVars>
          <dgm:bulletEnabled val="1"/>
        </dgm:presLayoutVars>
      </dgm:prSet>
      <dgm:spPr/>
    </dgm:pt>
    <dgm:pt modelId="{79717E76-3CB7-2947-84FF-19A571A82F0C}" type="pres">
      <dgm:prSet presAssocID="{6612ADD4-F35D-9D4D-8664-4A4D8A0B805B}" presName="spaceBetweenRectangles" presStyleCnt="0"/>
      <dgm:spPr/>
    </dgm:pt>
    <dgm:pt modelId="{EC90EA2D-3B00-A948-803F-2ABA25217C57}" type="pres">
      <dgm:prSet presAssocID="{2EC31F94-9D66-F246-804C-807D08F778D3}" presName="parentLin" presStyleCnt="0"/>
      <dgm:spPr/>
    </dgm:pt>
    <dgm:pt modelId="{BC24B17E-88FF-1845-9C87-E5F19E32C2E9}" type="pres">
      <dgm:prSet presAssocID="{2EC31F94-9D66-F246-804C-807D08F778D3}" presName="parentLeftMargin" presStyleLbl="node1" presStyleIdx="0" presStyleCnt="2"/>
      <dgm:spPr/>
    </dgm:pt>
    <dgm:pt modelId="{AF172D00-6623-3C43-B857-4DF15CC80082}" type="pres">
      <dgm:prSet presAssocID="{2EC31F94-9D66-F246-804C-807D08F778D3}" presName="parentText" presStyleLbl="node1" presStyleIdx="1" presStyleCnt="2">
        <dgm:presLayoutVars>
          <dgm:chMax val="0"/>
          <dgm:bulletEnabled val="1"/>
        </dgm:presLayoutVars>
      </dgm:prSet>
      <dgm:spPr/>
    </dgm:pt>
    <dgm:pt modelId="{89AB217F-29EE-3C41-8186-A7301A303F7A}" type="pres">
      <dgm:prSet presAssocID="{2EC31F94-9D66-F246-804C-807D08F778D3}" presName="negativeSpace" presStyleCnt="0"/>
      <dgm:spPr/>
    </dgm:pt>
    <dgm:pt modelId="{01C60458-C43E-1849-83BB-7E9954E4622C}" type="pres">
      <dgm:prSet presAssocID="{2EC31F94-9D66-F246-804C-807D08F778D3}" presName="childText" presStyleLbl="conFgAcc1" presStyleIdx="1" presStyleCnt="2">
        <dgm:presLayoutVars>
          <dgm:bulletEnabled val="1"/>
        </dgm:presLayoutVars>
      </dgm:prSet>
      <dgm:spPr/>
    </dgm:pt>
  </dgm:ptLst>
  <dgm:cxnLst>
    <dgm:cxn modelId="{C08EE61A-AAB5-7F4B-A4DE-3B369313146B}" srcId="{13753366-AAAF-B649-9350-06FA8D6D508F}" destId="{DAEBB760-7CC5-EF4E-8AC7-BA10CB8F6C6C}" srcOrd="0" destOrd="0" parTransId="{73168AC8-6FAA-014B-BD00-098703206D14}" sibTransId="{6612ADD4-F35D-9D4D-8664-4A4D8A0B805B}"/>
    <dgm:cxn modelId="{2613B934-757F-B84D-A89E-E2F64322627C}" type="presOf" srcId="{6C4E83D9-4AC5-4A4D-8481-E7A15FBB138E}" destId="{01C60458-C43E-1849-83BB-7E9954E4622C}" srcOrd="0" destOrd="0" presId="urn:microsoft.com/office/officeart/2005/8/layout/list1"/>
    <dgm:cxn modelId="{44AA576C-6A36-9444-8294-0F1A1D73C84C}" srcId="{13753366-AAAF-B649-9350-06FA8D6D508F}" destId="{2EC31F94-9D66-F246-804C-807D08F778D3}" srcOrd="1" destOrd="0" parTransId="{D310E526-4C1E-6544-B22F-7FD86B245950}" sibTransId="{CC596062-AE4A-9B47-806A-1E399A9B7400}"/>
    <dgm:cxn modelId="{19896275-AD44-DB4B-8119-4B3116EE4F6E}" type="presOf" srcId="{2EC31F94-9D66-F246-804C-807D08F778D3}" destId="{BC24B17E-88FF-1845-9C87-E5F19E32C2E9}" srcOrd="0" destOrd="0" presId="urn:microsoft.com/office/officeart/2005/8/layout/list1"/>
    <dgm:cxn modelId="{DBAF0976-6062-DF4A-ACDF-5B91A36B5B7B}" srcId="{2EC31F94-9D66-F246-804C-807D08F778D3}" destId="{6C4E83D9-4AC5-4A4D-8481-E7A15FBB138E}" srcOrd="0" destOrd="0" parTransId="{FEDCF593-0AF6-234F-9C86-D03062B2E98A}" sibTransId="{B24A178F-59A0-DB4F-A60A-13493D96DA7D}"/>
    <dgm:cxn modelId="{E49BD091-D7AE-5044-8985-B0B37D412773}" type="presOf" srcId="{878BD3D4-DAF9-5D4B-926D-0AFDEB03EFFC}" destId="{9340D28D-78E5-3348-9A3A-4FEC6A002FBB}" srcOrd="0" destOrd="0" presId="urn:microsoft.com/office/officeart/2005/8/layout/list1"/>
    <dgm:cxn modelId="{B3B47CAC-7F13-4748-9F76-14FD4B87B0B7}" type="presOf" srcId="{DAEBB760-7CC5-EF4E-8AC7-BA10CB8F6C6C}" destId="{450C6006-C38A-1C4B-9E00-7E6AAD01F9FA}" srcOrd="0" destOrd="0" presId="urn:microsoft.com/office/officeart/2005/8/layout/list1"/>
    <dgm:cxn modelId="{9CF3F7BA-7D58-B348-BA36-B9D59012EA64}" type="presOf" srcId="{DAEBB760-7CC5-EF4E-8AC7-BA10CB8F6C6C}" destId="{87385F19-5018-A24D-9B27-6C5119E3395A}" srcOrd="1" destOrd="0" presId="urn:microsoft.com/office/officeart/2005/8/layout/list1"/>
    <dgm:cxn modelId="{1DB541BD-6B27-9141-B726-1E6040AF264E}" srcId="{DAEBB760-7CC5-EF4E-8AC7-BA10CB8F6C6C}" destId="{878BD3D4-DAF9-5D4B-926D-0AFDEB03EFFC}" srcOrd="0" destOrd="0" parTransId="{BBDEE467-7452-884F-8517-BF8CD7B9FA84}" sibTransId="{EE89B158-C06D-834F-87C3-0033DB44D3E2}"/>
    <dgm:cxn modelId="{FA85BEE9-86B6-3E49-AAE3-E611C0FA8441}" type="presOf" srcId="{2EC31F94-9D66-F246-804C-807D08F778D3}" destId="{AF172D00-6623-3C43-B857-4DF15CC80082}" srcOrd="1" destOrd="0" presId="urn:microsoft.com/office/officeart/2005/8/layout/list1"/>
    <dgm:cxn modelId="{BDB5A8EB-2DF3-7A4D-8B17-FFBA9CEB332E}" type="presOf" srcId="{13753366-AAAF-B649-9350-06FA8D6D508F}" destId="{17F3D997-E05C-9A49-B459-8375F1351375}" srcOrd="0" destOrd="0" presId="urn:microsoft.com/office/officeart/2005/8/layout/list1"/>
    <dgm:cxn modelId="{40075030-CFAE-4340-9FEE-52888EB612E8}" type="presParOf" srcId="{17F3D997-E05C-9A49-B459-8375F1351375}" destId="{EB288C93-D1D7-3440-839B-CCA753E8E4BC}" srcOrd="0" destOrd="0" presId="urn:microsoft.com/office/officeart/2005/8/layout/list1"/>
    <dgm:cxn modelId="{4725A57C-3C69-2F41-99BC-6F4517702F1F}" type="presParOf" srcId="{EB288C93-D1D7-3440-839B-CCA753E8E4BC}" destId="{450C6006-C38A-1C4B-9E00-7E6AAD01F9FA}" srcOrd="0" destOrd="0" presId="urn:microsoft.com/office/officeart/2005/8/layout/list1"/>
    <dgm:cxn modelId="{A00431D3-5499-A046-8A58-A58FED402D54}" type="presParOf" srcId="{EB288C93-D1D7-3440-839B-CCA753E8E4BC}" destId="{87385F19-5018-A24D-9B27-6C5119E3395A}" srcOrd="1" destOrd="0" presId="urn:microsoft.com/office/officeart/2005/8/layout/list1"/>
    <dgm:cxn modelId="{EED510BE-2B4D-F14D-9A9D-625B6D354A74}" type="presParOf" srcId="{17F3D997-E05C-9A49-B459-8375F1351375}" destId="{E14EBB8E-F724-884A-BD30-3721E2812C67}" srcOrd="1" destOrd="0" presId="urn:microsoft.com/office/officeart/2005/8/layout/list1"/>
    <dgm:cxn modelId="{85DD0CB7-A043-154C-A8BA-90928AEBC80F}" type="presParOf" srcId="{17F3D997-E05C-9A49-B459-8375F1351375}" destId="{9340D28D-78E5-3348-9A3A-4FEC6A002FBB}" srcOrd="2" destOrd="0" presId="urn:microsoft.com/office/officeart/2005/8/layout/list1"/>
    <dgm:cxn modelId="{7AC3D2F3-3EB8-F746-BFBC-891158FF3EE3}" type="presParOf" srcId="{17F3D997-E05C-9A49-B459-8375F1351375}" destId="{79717E76-3CB7-2947-84FF-19A571A82F0C}" srcOrd="3" destOrd="0" presId="urn:microsoft.com/office/officeart/2005/8/layout/list1"/>
    <dgm:cxn modelId="{855FEFB1-AEC6-324A-AEFE-27A055486172}" type="presParOf" srcId="{17F3D997-E05C-9A49-B459-8375F1351375}" destId="{EC90EA2D-3B00-A948-803F-2ABA25217C57}" srcOrd="4" destOrd="0" presId="urn:microsoft.com/office/officeart/2005/8/layout/list1"/>
    <dgm:cxn modelId="{2A11A743-0C15-534E-A5EB-79923C45459A}" type="presParOf" srcId="{EC90EA2D-3B00-A948-803F-2ABA25217C57}" destId="{BC24B17E-88FF-1845-9C87-E5F19E32C2E9}" srcOrd="0" destOrd="0" presId="urn:microsoft.com/office/officeart/2005/8/layout/list1"/>
    <dgm:cxn modelId="{E4876A92-DDA7-5C41-9A0C-5C826D1D0A30}" type="presParOf" srcId="{EC90EA2D-3B00-A948-803F-2ABA25217C57}" destId="{AF172D00-6623-3C43-B857-4DF15CC80082}" srcOrd="1" destOrd="0" presId="urn:microsoft.com/office/officeart/2005/8/layout/list1"/>
    <dgm:cxn modelId="{8B99B4C9-D04A-CF4C-8253-CF239CC4FF87}" type="presParOf" srcId="{17F3D997-E05C-9A49-B459-8375F1351375}" destId="{89AB217F-29EE-3C41-8186-A7301A303F7A}" srcOrd="5" destOrd="0" presId="urn:microsoft.com/office/officeart/2005/8/layout/list1"/>
    <dgm:cxn modelId="{D5D9BBE4-AFE1-5443-B707-10B74742B3CF}" type="presParOf" srcId="{17F3D997-E05C-9A49-B459-8375F1351375}" destId="{01C60458-C43E-1849-83BB-7E9954E462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753366-AAAF-B649-9350-06FA8D6D508F}" type="doc">
      <dgm:prSet loTypeId="urn:microsoft.com/office/officeart/2016/7/layout/VerticalSolidActionList" loCatId="List" qsTypeId="urn:microsoft.com/office/officeart/2005/8/quickstyle/simple1" qsCatId="simple" csTypeId="urn:microsoft.com/office/officeart/2005/8/colors/colorful2" csCatId="colorful" phldr="1"/>
      <dgm:spPr/>
      <dgm:t>
        <a:bodyPr/>
        <a:lstStyle/>
        <a:p>
          <a:endParaRPr lang="en-US"/>
        </a:p>
      </dgm:t>
    </dgm:pt>
    <dgm:pt modelId="{DAEBB760-7CC5-EF4E-8AC7-BA10CB8F6C6C}">
      <dgm:prSet/>
      <dgm:spPr/>
      <dgm:t>
        <a:bodyPr/>
        <a:lstStyle/>
        <a:p>
          <a:r>
            <a:rPr lang="en-CA" b="1" dirty="0"/>
            <a:t>Housing Affordability</a:t>
          </a:r>
          <a:endParaRPr lang="en-CA" dirty="0">
            <a:latin typeface="Times New Roman" panose="02020603050405020304" pitchFamily="18" charset="0"/>
            <a:cs typeface="Times New Roman" panose="02020603050405020304" pitchFamily="18" charset="0"/>
          </a:endParaRPr>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dgm:spPr/>
      <dgm:t>
        <a:bodyPr/>
        <a:lstStyle/>
        <a:p>
          <a:r>
            <a:rPr lang="en-CA" b="1" dirty="0"/>
            <a:t>Focuses on Employment Data</a:t>
          </a:r>
          <a:endParaRPr lang="en-CA" dirty="0">
            <a:latin typeface="Times New Roman" panose="02020603050405020304" pitchFamily="18" charset="0"/>
            <a:cs typeface="Times New Roman" panose="02020603050405020304" pitchFamily="18" charset="0"/>
          </a:endParaRPr>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6C4E83D9-4AC5-4A4D-8481-E7A15FBB138E}">
      <dgm:prSet/>
      <dgm:spPr/>
      <dgm:t>
        <a:bodyPr/>
        <a:lstStyle/>
        <a:p>
          <a:pPr algn="just">
            <a:buNone/>
          </a:pPr>
          <a:r>
            <a:rPr lang="en-CA" b="0" i="0" dirty="0"/>
            <a:t>This measure would be more informative when used in combination with employment </a:t>
          </a:r>
          <a:r>
            <a:rPr lang="en-US" b="0" i="0" dirty="0"/>
            <a:t>data,</a:t>
          </a:r>
          <a:r>
            <a:rPr lang="en-CA" b="0" i="0" dirty="0"/>
            <a:t> since a clearer picture </a:t>
          </a:r>
          <a:r>
            <a:rPr lang="en-US" b="0" i="0" dirty="0"/>
            <a:t>of</a:t>
          </a:r>
          <a:r>
            <a:rPr lang="en-CA" b="0" i="0" dirty="0"/>
            <a:t> the level of funds that can </a:t>
          </a:r>
          <a:r>
            <a:rPr lang="en-US" b="0" i="0" dirty="0"/>
            <a:t>be</a:t>
          </a:r>
          <a:r>
            <a:rPr lang="en-CA" b="0" i="0" dirty="0"/>
            <a:t> spent on purchasing power and </a:t>
          </a:r>
          <a:r>
            <a:rPr lang="en-US" b="0" i="0" dirty="0"/>
            <a:t>all-around</a:t>
          </a:r>
          <a:r>
            <a:rPr lang="en-CA" b="0" i="0" dirty="0"/>
            <a:t> affordability will be developed.</a:t>
          </a:r>
          <a:endParaRPr lang="en-CA" dirty="0">
            <a:latin typeface="Times New Roman" panose="02020603050405020304" pitchFamily="18" charset="0"/>
            <a:cs typeface="Times New Roman" panose="02020603050405020304" pitchFamily="18" charset="0"/>
          </a:endParaRPr>
        </a:p>
      </dgm:t>
    </dgm:pt>
    <dgm:pt modelId="{FEDCF593-0AF6-234F-9C86-D03062B2E98A}" type="parTrans" cxnId="{DBAF0976-6062-DF4A-ACDF-5B91A36B5B7B}">
      <dgm:prSet/>
      <dgm:spPr/>
      <dgm:t>
        <a:bodyPr/>
        <a:lstStyle/>
        <a:p>
          <a:endParaRPr lang="en-US"/>
        </a:p>
      </dgm:t>
    </dgm:pt>
    <dgm:pt modelId="{B24A178F-59A0-DB4F-A60A-13493D96DA7D}" type="sibTrans" cxnId="{DBAF0976-6062-DF4A-ACDF-5B91A36B5B7B}">
      <dgm:prSet/>
      <dgm:spPr/>
      <dgm:t>
        <a:bodyPr/>
        <a:lstStyle/>
        <a:p>
          <a:endParaRPr lang="en-US"/>
        </a:p>
      </dgm:t>
    </dgm:pt>
    <dgm:pt modelId="{878BD3D4-DAF9-5D4B-926D-0AFDEB03EFFC}">
      <dgm:prSet/>
      <dgm:spPr/>
      <dgm:t>
        <a:bodyPr/>
        <a:lstStyle/>
        <a:p>
          <a:pPr algn="just">
            <a:buNone/>
          </a:pPr>
          <a:r>
            <a:rPr lang="en-US" b="0" i="0" dirty="0"/>
            <a:t>The Average</a:t>
          </a:r>
          <a:r>
            <a:rPr lang="en-CA" b="0" i="0" dirty="0"/>
            <a:t> </a:t>
          </a:r>
          <a:r>
            <a:rPr lang="en-US" b="0" i="0" dirty="0"/>
            <a:t>Rent</a:t>
          </a:r>
          <a:r>
            <a:rPr lang="en-CA" b="0" i="0" dirty="0"/>
            <a:t> Consumer Price Index shows the average price of apartments in every city, which is a basic requirement </a:t>
          </a:r>
          <a:r>
            <a:rPr lang="en-US" b="0" i="0" dirty="0"/>
            <a:t>for</a:t>
          </a:r>
          <a:r>
            <a:rPr lang="en-CA" b="0" i="0" dirty="0"/>
            <a:t> each person </a:t>
          </a:r>
          <a:r>
            <a:rPr lang="en-US" b="0" i="0" dirty="0"/>
            <a:t>who</a:t>
          </a:r>
          <a:r>
            <a:rPr lang="en-CA" b="0" i="0" dirty="0"/>
            <a:t> wants to move to a new place.</a:t>
          </a:r>
          <a:endParaRPr lang="en-US" dirty="0">
            <a:latin typeface="Times New Roman" panose="02020603050405020304" pitchFamily="18" charset="0"/>
            <a:cs typeface="Times New Roman" panose="02020603050405020304" pitchFamily="18" charset="0"/>
          </a:endParaRPr>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1377DD61-7752-5944-8DD9-8E604901B45D}" type="pres">
      <dgm:prSet presAssocID="{13753366-AAAF-B649-9350-06FA8D6D508F}" presName="Name0" presStyleCnt="0">
        <dgm:presLayoutVars>
          <dgm:dir/>
          <dgm:animLvl val="lvl"/>
          <dgm:resizeHandles val="exact"/>
        </dgm:presLayoutVars>
      </dgm:prSet>
      <dgm:spPr/>
    </dgm:pt>
    <dgm:pt modelId="{CB525432-F16C-E241-867A-B92F6A00E899}" type="pres">
      <dgm:prSet presAssocID="{DAEBB760-7CC5-EF4E-8AC7-BA10CB8F6C6C}" presName="linNode" presStyleCnt="0"/>
      <dgm:spPr/>
    </dgm:pt>
    <dgm:pt modelId="{090389CE-38BF-0E4F-8E2D-4B52A5076AF7}" type="pres">
      <dgm:prSet presAssocID="{DAEBB760-7CC5-EF4E-8AC7-BA10CB8F6C6C}" presName="parentText" presStyleLbl="alignNode1" presStyleIdx="0" presStyleCnt="2" custScaleX="167961">
        <dgm:presLayoutVars>
          <dgm:chMax val="1"/>
          <dgm:bulletEnabled/>
        </dgm:presLayoutVars>
      </dgm:prSet>
      <dgm:spPr/>
    </dgm:pt>
    <dgm:pt modelId="{31D669BF-17DF-7341-9A46-5BE31BDCB5B0}" type="pres">
      <dgm:prSet presAssocID="{DAEBB760-7CC5-EF4E-8AC7-BA10CB8F6C6C}" presName="descendantText" presStyleLbl="alignAccFollowNode1" presStyleIdx="0" presStyleCnt="2">
        <dgm:presLayoutVars>
          <dgm:bulletEnabled/>
        </dgm:presLayoutVars>
      </dgm:prSet>
      <dgm:spPr/>
    </dgm:pt>
    <dgm:pt modelId="{064B0630-6AA0-A84B-A84A-F228F9855959}" type="pres">
      <dgm:prSet presAssocID="{6612ADD4-F35D-9D4D-8664-4A4D8A0B805B}" presName="sp" presStyleCnt="0"/>
      <dgm:spPr/>
    </dgm:pt>
    <dgm:pt modelId="{BEDC81E8-A4A1-7F43-B74D-1BE5D158F584}" type="pres">
      <dgm:prSet presAssocID="{2EC31F94-9D66-F246-804C-807D08F778D3}" presName="linNode" presStyleCnt="0"/>
      <dgm:spPr/>
    </dgm:pt>
    <dgm:pt modelId="{91C845EF-9D23-8842-A11E-055F0A7CC501}" type="pres">
      <dgm:prSet presAssocID="{2EC31F94-9D66-F246-804C-807D08F778D3}" presName="parentText" presStyleLbl="alignNode1" presStyleIdx="1" presStyleCnt="2" custScaleX="169181">
        <dgm:presLayoutVars>
          <dgm:chMax val="1"/>
          <dgm:bulletEnabled/>
        </dgm:presLayoutVars>
      </dgm:prSet>
      <dgm:spPr/>
    </dgm:pt>
    <dgm:pt modelId="{05D2C5E4-8CF6-9447-8346-BA5A1A3EE965}" type="pres">
      <dgm:prSet presAssocID="{2EC31F94-9D66-F246-804C-807D08F778D3}" presName="descendantText" presStyleLbl="alignAccFollowNode1" presStyleIdx="1" presStyleCnt="2">
        <dgm:presLayoutVars>
          <dgm:bulletEnabled/>
        </dgm:presLayoutVars>
      </dgm:prSet>
      <dgm:spPr/>
    </dgm:pt>
  </dgm:ptLst>
  <dgm:cxnLst>
    <dgm:cxn modelId="{C08EE61A-AAB5-7F4B-A4DE-3B369313146B}" srcId="{13753366-AAAF-B649-9350-06FA8D6D508F}" destId="{DAEBB760-7CC5-EF4E-8AC7-BA10CB8F6C6C}" srcOrd="0" destOrd="0" parTransId="{73168AC8-6FAA-014B-BD00-098703206D14}" sibTransId="{6612ADD4-F35D-9D4D-8664-4A4D8A0B805B}"/>
    <dgm:cxn modelId="{B4552B1C-7FCA-E443-8FB2-954D0470C506}" type="presOf" srcId="{2EC31F94-9D66-F246-804C-807D08F778D3}" destId="{91C845EF-9D23-8842-A11E-055F0A7CC501}" srcOrd="0" destOrd="0" presId="urn:microsoft.com/office/officeart/2016/7/layout/VerticalSolidActionList"/>
    <dgm:cxn modelId="{C774E63E-3137-E64E-9383-4A278B3B3BE4}" type="presOf" srcId="{878BD3D4-DAF9-5D4B-926D-0AFDEB03EFFC}" destId="{31D669BF-17DF-7341-9A46-5BE31BDCB5B0}" srcOrd="0" destOrd="0" presId="urn:microsoft.com/office/officeart/2016/7/layout/VerticalSolidActionList"/>
    <dgm:cxn modelId="{44AA576C-6A36-9444-8294-0F1A1D73C84C}" srcId="{13753366-AAAF-B649-9350-06FA8D6D508F}" destId="{2EC31F94-9D66-F246-804C-807D08F778D3}" srcOrd="1" destOrd="0" parTransId="{D310E526-4C1E-6544-B22F-7FD86B245950}" sibTransId="{CC596062-AE4A-9B47-806A-1E399A9B7400}"/>
    <dgm:cxn modelId="{73EE6673-E33F-004D-BE42-6853DC567F09}" type="presOf" srcId="{13753366-AAAF-B649-9350-06FA8D6D508F}" destId="{1377DD61-7752-5944-8DD9-8E604901B45D}" srcOrd="0" destOrd="0" presId="urn:microsoft.com/office/officeart/2016/7/layout/VerticalSolidActionList"/>
    <dgm:cxn modelId="{DBAF0976-6062-DF4A-ACDF-5B91A36B5B7B}" srcId="{2EC31F94-9D66-F246-804C-807D08F778D3}" destId="{6C4E83D9-4AC5-4A4D-8481-E7A15FBB138E}" srcOrd="0" destOrd="0" parTransId="{FEDCF593-0AF6-234F-9C86-D03062B2E98A}" sibTransId="{B24A178F-59A0-DB4F-A60A-13493D96DA7D}"/>
    <dgm:cxn modelId="{E7979C82-6E65-DE45-8652-4F79669BF23D}" type="presOf" srcId="{DAEBB760-7CC5-EF4E-8AC7-BA10CB8F6C6C}" destId="{090389CE-38BF-0E4F-8E2D-4B52A5076AF7}" srcOrd="0" destOrd="0" presId="urn:microsoft.com/office/officeart/2016/7/layout/VerticalSolidActionList"/>
    <dgm:cxn modelId="{1DB541BD-6B27-9141-B726-1E6040AF264E}" srcId="{DAEBB760-7CC5-EF4E-8AC7-BA10CB8F6C6C}" destId="{878BD3D4-DAF9-5D4B-926D-0AFDEB03EFFC}" srcOrd="0" destOrd="0" parTransId="{BBDEE467-7452-884F-8517-BF8CD7B9FA84}" sibTransId="{EE89B158-C06D-834F-87C3-0033DB44D3E2}"/>
    <dgm:cxn modelId="{D95147BE-936C-3B4B-A876-F4F2F85E7D0F}" type="presOf" srcId="{6C4E83D9-4AC5-4A4D-8481-E7A15FBB138E}" destId="{05D2C5E4-8CF6-9447-8346-BA5A1A3EE965}" srcOrd="0" destOrd="0" presId="urn:microsoft.com/office/officeart/2016/7/layout/VerticalSolidActionList"/>
    <dgm:cxn modelId="{92AD4D5F-D97A-094C-8883-D756679F68A8}" type="presParOf" srcId="{1377DD61-7752-5944-8DD9-8E604901B45D}" destId="{CB525432-F16C-E241-867A-B92F6A00E899}" srcOrd="0" destOrd="0" presId="urn:microsoft.com/office/officeart/2016/7/layout/VerticalSolidActionList"/>
    <dgm:cxn modelId="{D4DDCCE2-3076-5747-80EA-7AEB4E0D3992}" type="presParOf" srcId="{CB525432-F16C-E241-867A-B92F6A00E899}" destId="{090389CE-38BF-0E4F-8E2D-4B52A5076AF7}" srcOrd="0" destOrd="0" presId="urn:microsoft.com/office/officeart/2016/7/layout/VerticalSolidActionList"/>
    <dgm:cxn modelId="{75DE2E3A-8FA7-7746-930D-C3DE036B9577}" type="presParOf" srcId="{CB525432-F16C-E241-867A-B92F6A00E899}" destId="{31D669BF-17DF-7341-9A46-5BE31BDCB5B0}" srcOrd="1" destOrd="0" presId="urn:microsoft.com/office/officeart/2016/7/layout/VerticalSolidActionList"/>
    <dgm:cxn modelId="{1560F07D-95B0-604F-ADE6-4C3370A1AED8}" type="presParOf" srcId="{1377DD61-7752-5944-8DD9-8E604901B45D}" destId="{064B0630-6AA0-A84B-A84A-F228F9855959}" srcOrd="1" destOrd="0" presId="urn:microsoft.com/office/officeart/2016/7/layout/VerticalSolidActionList"/>
    <dgm:cxn modelId="{A30DB3DB-F3A4-AA4B-9468-7E9CA79090F7}" type="presParOf" srcId="{1377DD61-7752-5944-8DD9-8E604901B45D}" destId="{BEDC81E8-A4A1-7F43-B74D-1BE5D158F584}" srcOrd="2" destOrd="0" presId="urn:microsoft.com/office/officeart/2016/7/layout/VerticalSolidActionList"/>
    <dgm:cxn modelId="{366EA1E5-6D23-C446-8D98-B50F1A492D4C}" type="presParOf" srcId="{BEDC81E8-A4A1-7F43-B74D-1BE5D158F584}" destId="{91C845EF-9D23-8842-A11E-055F0A7CC501}" srcOrd="0" destOrd="0" presId="urn:microsoft.com/office/officeart/2016/7/layout/VerticalSolidActionList"/>
    <dgm:cxn modelId="{2B779BA3-8E17-3C44-8DAE-698720A86B30}" type="presParOf" srcId="{BEDC81E8-A4A1-7F43-B74D-1BE5D158F584}" destId="{05D2C5E4-8CF6-9447-8346-BA5A1A3EE965}"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753366-AAAF-B649-9350-06FA8D6D508F}"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DAEBB760-7CC5-EF4E-8AC7-BA10CB8F6C6C}">
      <dgm:prSet/>
      <dgm:spPr/>
      <dgm:t>
        <a:bodyPr/>
        <a:lstStyle/>
        <a:p>
          <a:pPr>
            <a:defRPr b="1"/>
          </a:pPr>
          <a:r>
            <a:rPr lang="en-CA" b="1" dirty="0"/>
            <a:t>Serious Safety Threats</a:t>
          </a:r>
          <a:endParaRPr lang="en-CA" dirty="0"/>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dgm:spPr/>
      <dgm:t>
        <a:bodyPr/>
        <a:lstStyle/>
        <a:p>
          <a:pPr>
            <a:defRPr b="1"/>
          </a:pPr>
          <a:r>
            <a:rPr lang="en-CA" b="1" dirty="0"/>
            <a:t>Impact on Daily Life</a:t>
          </a:r>
          <a:endParaRPr lang="en-CA" dirty="0"/>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878BD3D4-DAF9-5D4B-926D-0AFDEB03EFFC}">
      <dgm:prSet/>
      <dgm:spPr/>
      <dgm:t>
        <a:bodyPr/>
        <a:lstStyle/>
        <a:p>
          <a:r>
            <a:rPr lang="en-CA" dirty="0"/>
            <a:t>The metric focuses on violent crimes such as assault and robbery, providing an assessment of the most severe safety threats present in each city.</a:t>
          </a:r>
          <a:endParaRPr lang="en-US" dirty="0"/>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6C4E83D9-4AC5-4A4D-8481-E7A15FBB138E}">
      <dgm:prSet/>
      <dgm:spPr/>
      <dgm:t>
        <a:bodyPr/>
        <a:lstStyle/>
        <a:p>
          <a:r>
            <a:rPr lang="en-CA" dirty="0"/>
            <a:t>Personal safety significantly impacts mental well-being, overall livability, and the freedom to move about the city, underpinning the importance of this factor.</a:t>
          </a:r>
        </a:p>
      </dgm:t>
    </dgm:pt>
    <dgm:pt modelId="{B24A178F-59A0-DB4F-A60A-13493D96DA7D}" type="sibTrans" cxnId="{DBAF0976-6062-DF4A-ACDF-5B91A36B5B7B}">
      <dgm:prSet/>
      <dgm:spPr/>
      <dgm:t>
        <a:bodyPr/>
        <a:lstStyle/>
        <a:p>
          <a:endParaRPr lang="en-US"/>
        </a:p>
      </dgm:t>
    </dgm:pt>
    <dgm:pt modelId="{FEDCF593-0AF6-234F-9C86-D03062B2E98A}" type="parTrans" cxnId="{DBAF0976-6062-DF4A-ACDF-5B91A36B5B7B}">
      <dgm:prSet/>
      <dgm:spPr/>
      <dgm:t>
        <a:bodyPr/>
        <a:lstStyle/>
        <a:p>
          <a:endParaRPr lang="en-US"/>
        </a:p>
      </dgm:t>
    </dgm:pt>
    <dgm:pt modelId="{7180FE99-706B-6D48-8C10-64ED837A2942}" type="pres">
      <dgm:prSet presAssocID="{13753366-AAAF-B649-9350-06FA8D6D508F}" presName="Name0" presStyleCnt="0">
        <dgm:presLayoutVars>
          <dgm:dir/>
          <dgm:animLvl val="lvl"/>
          <dgm:resizeHandles val="exact"/>
        </dgm:presLayoutVars>
      </dgm:prSet>
      <dgm:spPr/>
    </dgm:pt>
    <dgm:pt modelId="{6878A29A-759E-E048-9656-3F03FCA519A2}" type="pres">
      <dgm:prSet presAssocID="{DAEBB760-7CC5-EF4E-8AC7-BA10CB8F6C6C}" presName="composite" presStyleCnt="0"/>
      <dgm:spPr/>
    </dgm:pt>
    <dgm:pt modelId="{C9553764-4564-1346-B557-496D67C4FF4E}" type="pres">
      <dgm:prSet presAssocID="{DAEBB760-7CC5-EF4E-8AC7-BA10CB8F6C6C}" presName="parTx" presStyleLbl="alignNode1" presStyleIdx="0" presStyleCnt="2">
        <dgm:presLayoutVars>
          <dgm:chMax val="0"/>
          <dgm:chPref val="0"/>
          <dgm:bulletEnabled val="1"/>
        </dgm:presLayoutVars>
      </dgm:prSet>
      <dgm:spPr/>
    </dgm:pt>
    <dgm:pt modelId="{B9474E87-1C00-594E-9822-EA6E056A7985}" type="pres">
      <dgm:prSet presAssocID="{DAEBB760-7CC5-EF4E-8AC7-BA10CB8F6C6C}" presName="desTx" presStyleLbl="alignAccFollowNode1" presStyleIdx="0" presStyleCnt="2">
        <dgm:presLayoutVars>
          <dgm:bulletEnabled val="1"/>
        </dgm:presLayoutVars>
      </dgm:prSet>
      <dgm:spPr/>
    </dgm:pt>
    <dgm:pt modelId="{C52FA61E-F5DE-9443-9B88-A44DCA64E741}" type="pres">
      <dgm:prSet presAssocID="{6612ADD4-F35D-9D4D-8664-4A4D8A0B805B}" presName="space" presStyleCnt="0"/>
      <dgm:spPr/>
    </dgm:pt>
    <dgm:pt modelId="{A2A7A823-3A12-BF4B-B66F-6BC863935176}" type="pres">
      <dgm:prSet presAssocID="{2EC31F94-9D66-F246-804C-807D08F778D3}" presName="composite" presStyleCnt="0"/>
      <dgm:spPr/>
    </dgm:pt>
    <dgm:pt modelId="{2A95A43C-3D8F-214F-B7C7-A92065AD6478}" type="pres">
      <dgm:prSet presAssocID="{2EC31F94-9D66-F246-804C-807D08F778D3}" presName="parTx" presStyleLbl="alignNode1" presStyleIdx="1" presStyleCnt="2">
        <dgm:presLayoutVars>
          <dgm:chMax val="0"/>
          <dgm:chPref val="0"/>
          <dgm:bulletEnabled val="1"/>
        </dgm:presLayoutVars>
      </dgm:prSet>
      <dgm:spPr/>
    </dgm:pt>
    <dgm:pt modelId="{A809568D-3D0F-0A44-ABB5-1F4B3BA9EF4D}" type="pres">
      <dgm:prSet presAssocID="{2EC31F94-9D66-F246-804C-807D08F778D3}" presName="desTx" presStyleLbl="alignAccFollowNode1" presStyleIdx="1" presStyleCnt="2">
        <dgm:presLayoutVars>
          <dgm:bulletEnabled val="1"/>
        </dgm:presLayoutVars>
      </dgm:prSet>
      <dgm:spPr/>
    </dgm:pt>
  </dgm:ptLst>
  <dgm:cxnLst>
    <dgm:cxn modelId="{B0C0CB02-3F71-B643-B3E0-0DAE58C03388}" type="presOf" srcId="{878BD3D4-DAF9-5D4B-926D-0AFDEB03EFFC}" destId="{B9474E87-1C00-594E-9822-EA6E056A7985}" srcOrd="0" destOrd="0" presId="urn:microsoft.com/office/officeart/2005/8/layout/hList1"/>
    <dgm:cxn modelId="{C08EE61A-AAB5-7F4B-A4DE-3B369313146B}" srcId="{13753366-AAAF-B649-9350-06FA8D6D508F}" destId="{DAEBB760-7CC5-EF4E-8AC7-BA10CB8F6C6C}" srcOrd="0" destOrd="0" parTransId="{73168AC8-6FAA-014B-BD00-098703206D14}" sibTransId="{6612ADD4-F35D-9D4D-8664-4A4D8A0B805B}"/>
    <dgm:cxn modelId="{9A296720-4C25-8B4D-A797-E4652ED5B963}" type="presOf" srcId="{6C4E83D9-4AC5-4A4D-8481-E7A15FBB138E}" destId="{A809568D-3D0F-0A44-ABB5-1F4B3BA9EF4D}" srcOrd="0" destOrd="0" presId="urn:microsoft.com/office/officeart/2005/8/layout/hList1"/>
    <dgm:cxn modelId="{8982633C-9980-AC46-BF36-EC73AD49C88D}" type="presOf" srcId="{13753366-AAAF-B649-9350-06FA8D6D508F}" destId="{7180FE99-706B-6D48-8C10-64ED837A2942}" srcOrd="0" destOrd="0" presId="urn:microsoft.com/office/officeart/2005/8/layout/hList1"/>
    <dgm:cxn modelId="{44AA576C-6A36-9444-8294-0F1A1D73C84C}" srcId="{13753366-AAAF-B649-9350-06FA8D6D508F}" destId="{2EC31F94-9D66-F246-804C-807D08F778D3}" srcOrd="1" destOrd="0" parTransId="{D310E526-4C1E-6544-B22F-7FD86B245950}" sibTransId="{CC596062-AE4A-9B47-806A-1E399A9B7400}"/>
    <dgm:cxn modelId="{DBAF0976-6062-DF4A-ACDF-5B91A36B5B7B}" srcId="{2EC31F94-9D66-F246-804C-807D08F778D3}" destId="{6C4E83D9-4AC5-4A4D-8481-E7A15FBB138E}" srcOrd="0" destOrd="0" parTransId="{FEDCF593-0AF6-234F-9C86-D03062B2E98A}" sibTransId="{B24A178F-59A0-DB4F-A60A-13493D96DA7D}"/>
    <dgm:cxn modelId="{21788188-2B6C-6544-945E-D595C05F765D}" type="presOf" srcId="{2EC31F94-9D66-F246-804C-807D08F778D3}" destId="{2A95A43C-3D8F-214F-B7C7-A92065AD6478}" srcOrd="0" destOrd="0" presId="urn:microsoft.com/office/officeart/2005/8/layout/hList1"/>
    <dgm:cxn modelId="{82E9D1B3-AD66-1E45-9E2D-FE5E198E2567}" type="presOf" srcId="{DAEBB760-7CC5-EF4E-8AC7-BA10CB8F6C6C}" destId="{C9553764-4564-1346-B557-496D67C4FF4E}" srcOrd="0" destOrd="0" presId="urn:microsoft.com/office/officeart/2005/8/layout/hList1"/>
    <dgm:cxn modelId="{1DB541BD-6B27-9141-B726-1E6040AF264E}" srcId="{DAEBB760-7CC5-EF4E-8AC7-BA10CB8F6C6C}" destId="{878BD3D4-DAF9-5D4B-926D-0AFDEB03EFFC}" srcOrd="0" destOrd="0" parTransId="{BBDEE467-7452-884F-8517-BF8CD7B9FA84}" sibTransId="{EE89B158-C06D-834F-87C3-0033DB44D3E2}"/>
    <dgm:cxn modelId="{84A45A04-F0AB-CC43-B4A8-E8312BB81D5B}" type="presParOf" srcId="{7180FE99-706B-6D48-8C10-64ED837A2942}" destId="{6878A29A-759E-E048-9656-3F03FCA519A2}" srcOrd="0" destOrd="0" presId="urn:microsoft.com/office/officeart/2005/8/layout/hList1"/>
    <dgm:cxn modelId="{B4A31AA4-E059-1048-98E8-E7BE0269C10D}" type="presParOf" srcId="{6878A29A-759E-E048-9656-3F03FCA519A2}" destId="{C9553764-4564-1346-B557-496D67C4FF4E}" srcOrd="0" destOrd="0" presId="urn:microsoft.com/office/officeart/2005/8/layout/hList1"/>
    <dgm:cxn modelId="{127E6764-7AA5-D146-805C-D50B696D98F1}" type="presParOf" srcId="{6878A29A-759E-E048-9656-3F03FCA519A2}" destId="{B9474E87-1C00-594E-9822-EA6E056A7985}" srcOrd="1" destOrd="0" presId="urn:microsoft.com/office/officeart/2005/8/layout/hList1"/>
    <dgm:cxn modelId="{1C740A88-EA84-4742-A438-C8F8EC63586B}" type="presParOf" srcId="{7180FE99-706B-6D48-8C10-64ED837A2942}" destId="{C52FA61E-F5DE-9443-9B88-A44DCA64E741}" srcOrd="1" destOrd="0" presId="urn:microsoft.com/office/officeart/2005/8/layout/hList1"/>
    <dgm:cxn modelId="{F8745376-69E8-F745-8084-BDCE5983A75D}" type="presParOf" srcId="{7180FE99-706B-6D48-8C10-64ED837A2942}" destId="{A2A7A823-3A12-BF4B-B66F-6BC863935176}" srcOrd="2" destOrd="0" presId="urn:microsoft.com/office/officeart/2005/8/layout/hList1"/>
    <dgm:cxn modelId="{5AAE9157-F08B-BA48-8C74-0827F1C5C38F}" type="presParOf" srcId="{A2A7A823-3A12-BF4B-B66F-6BC863935176}" destId="{2A95A43C-3D8F-214F-B7C7-A92065AD6478}" srcOrd="0" destOrd="0" presId="urn:microsoft.com/office/officeart/2005/8/layout/hList1"/>
    <dgm:cxn modelId="{EC8A22E5-405A-8D42-8655-0C01C6846B9E}" type="presParOf" srcId="{A2A7A823-3A12-BF4B-B66F-6BC863935176}" destId="{A809568D-3D0F-0A44-ABB5-1F4B3BA9EF4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753366-AAAF-B649-9350-06FA8D6D508F}"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AEBB760-7CC5-EF4E-8AC7-BA10CB8F6C6C}">
      <dgm:prSet/>
      <dgm:spPr/>
      <dgm:t>
        <a:bodyPr/>
        <a:lstStyle/>
        <a:p>
          <a:pPr algn="ctr">
            <a:lnSpc>
              <a:spcPct val="100000"/>
            </a:lnSpc>
            <a:defRPr b="1"/>
          </a:pPr>
          <a:r>
            <a:rPr lang="en-CA" b="0" i="0" dirty="0"/>
            <a:t>Approximate Cost of Transportation</a:t>
          </a:r>
          <a:endParaRPr lang="en-CA" dirty="0">
            <a:latin typeface="Times New Roman" panose="02020603050405020304" pitchFamily="18" charset="0"/>
            <a:cs typeface="Times New Roman" panose="02020603050405020304" pitchFamily="18" charset="0"/>
          </a:endParaRPr>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dgm:spPr/>
      <dgm:t>
        <a:bodyPr/>
        <a:lstStyle/>
        <a:p>
          <a:pPr algn="ctr">
            <a:lnSpc>
              <a:spcPct val="100000"/>
            </a:lnSpc>
            <a:defRPr b="1"/>
          </a:pPr>
          <a:r>
            <a:rPr lang="en-CA" b="0" i="0" dirty="0"/>
            <a:t>Importance to Non-Transit Passengers</a:t>
          </a:r>
          <a:endParaRPr lang="en-CA" dirty="0">
            <a:latin typeface="Times New Roman" panose="02020603050405020304" pitchFamily="18" charset="0"/>
            <a:cs typeface="Times New Roman" panose="02020603050405020304" pitchFamily="18" charset="0"/>
          </a:endParaRPr>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6C4E83D9-4AC5-4A4D-8481-E7A15FBB138E}">
      <dgm:prSet custT="1"/>
      <dgm:spPr/>
      <dgm:t>
        <a:bodyPr/>
        <a:lstStyle/>
        <a:p>
          <a:pPr algn="ctr">
            <a:lnSpc>
              <a:spcPct val="100000"/>
            </a:lnSpc>
          </a:pPr>
          <a:r>
            <a:rPr lang="en-CA" sz="1400" b="0" i="0" dirty="0"/>
            <a:t>Proper evaluation of transportation costs becomes essential in cases when the transit system does not cover the traffic or when a transportation system is not a desirable solution, which directly influences the whole cost of living in the city.</a:t>
          </a:r>
          <a:endParaRPr lang="en-CA" sz="1400" dirty="0">
            <a:latin typeface="Times New Roman" panose="02020603050405020304" pitchFamily="18" charset="0"/>
            <a:cs typeface="Times New Roman" panose="02020603050405020304" pitchFamily="18" charset="0"/>
          </a:endParaRPr>
        </a:p>
      </dgm:t>
    </dgm:pt>
    <dgm:pt modelId="{FEDCF593-0AF6-234F-9C86-D03062B2E98A}" type="parTrans" cxnId="{DBAF0976-6062-DF4A-ACDF-5B91A36B5B7B}">
      <dgm:prSet/>
      <dgm:spPr/>
      <dgm:t>
        <a:bodyPr/>
        <a:lstStyle/>
        <a:p>
          <a:endParaRPr lang="en-US"/>
        </a:p>
      </dgm:t>
    </dgm:pt>
    <dgm:pt modelId="{B24A178F-59A0-DB4F-A60A-13493D96DA7D}" type="sibTrans" cxnId="{DBAF0976-6062-DF4A-ACDF-5B91A36B5B7B}">
      <dgm:prSet/>
      <dgm:spPr/>
      <dgm:t>
        <a:bodyPr/>
        <a:lstStyle/>
        <a:p>
          <a:endParaRPr lang="en-US"/>
        </a:p>
      </dgm:t>
    </dgm:pt>
    <dgm:pt modelId="{878BD3D4-DAF9-5D4B-926D-0AFDEB03EFFC}">
      <dgm:prSet custT="1"/>
      <dgm:spPr/>
      <dgm:t>
        <a:bodyPr/>
        <a:lstStyle/>
        <a:p>
          <a:pPr algn="ctr">
            <a:lnSpc>
              <a:spcPct val="100000"/>
            </a:lnSpc>
          </a:pPr>
          <a:r>
            <a:rPr lang="en-CA" sz="1400" b="0" i="0" dirty="0"/>
            <a:t>The cost of gasoline per litre in price will be one of the cumulative measures to be employed to handle transportation costs, which is influential in the day-to-day commuting, supplies, and movement of all kinds in the city.</a:t>
          </a:r>
          <a:endParaRPr lang="en-US" sz="1400" dirty="0">
            <a:latin typeface="Times New Roman" panose="02020603050405020304" pitchFamily="18" charset="0"/>
            <a:cs typeface="Times New Roman" panose="02020603050405020304" pitchFamily="18" charset="0"/>
          </a:endParaRPr>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2331CD35-AAF1-4A9E-AB57-F9BA4D444EA3}" type="pres">
      <dgm:prSet presAssocID="{13753366-AAAF-B649-9350-06FA8D6D508F}" presName="root" presStyleCnt="0">
        <dgm:presLayoutVars>
          <dgm:dir/>
          <dgm:resizeHandles val="exact"/>
        </dgm:presLayoutVars>
      </dgm:prSet>
      <dgm:spPr/>
    </dgm:pt>
    <dgm:pt modelId="{BF248D32-7C76-4CCE-89A1-EB9439B22163}" type="pres">
      <dgm:prSet presAssocID="{DAEBB760-7CC5-EF4E-8AC7-BA10CB8F6C6C}" presName="compNode" presStyleCnt="0"/>
      <dgm:spPr/>
    </dgm:pt>
    <dgm:pt modelId="{FE092A69-0AFC-4FB0-9C10-FCEF5601C1AA}" type="pres">
      <dgm:prSet presAssocID="{DAEBB760-7CC5-EF4E-8AC7-BA10CB8F6C6C}" presName="iconRect" presStyleLbl="node1" presStyleIdx="0" presStyleCnt="2" custLinFactNeighborX="87839" custLinFactNeighborY="-5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E6981D84-FE10-4204-A3FA-A6D1E2E3B64A}" type="pres">
      <dgm:prSet presAssocID="{DAEBB760-7CC5-EF4E-8AC7-BA10CB8F6C6C}" presName="iconSpace" presStyleCnt="0"/>
      <dgm:spPr/>
    </dgm:pt>
    <dgm:pt modelId="{95E2BC56-E213-48D7-993E-0CFFEEDC353C}" type="pres">
      <dgm:prSet presAssocID="{DAEBB760-7CC5-EF4E-8AC7-BA10CB8F6C6C}" presName="parTx" presStyleLbl="revTx" presStyleIdx="0" presStyleCnt="4">
        <dgm:presLayoutVars>
          <dgm:chMax val="0"/>
          <dgm:chPref val="0"/>
        </dgm:presLayoutVars>
      </dgm:prSet>
      <dgm:spPr/>
    </dgm:pt>
    <dgm:pt modelId="{E174A192-B948-4706-A983-BF191AC04F38}" type="pres">
      <dgm:prSet presAssocID="{DAEBB760-7CC5-EF4E-8AC7-BA10CB8F6C6C}" presName="txSpace" presStyleCnt="0"/>
      <dgm:spPr/>
    </dgm:pt>
    <dgm:pt modelId="{614F8A5F-79CA-4D63-B7F4-7E58F96C18C5}" type="pres">
      <dgm:prSet presAssocID="{DAEBB760-7CC5-EF4E-8AC7-BA10CB8F6C6C}" presName="desTx" presStyleLbl="revTx" presStyleIdx="1" presStyleCnt="4">
        <dgm:presLayoutVars/>
      </dgm:prSet>
      <dgm:spPr/>
    </dgm:pt>
    <dgm:pt modelId="{B4EFA6C7-6EB1-4C7F-83A3-95BEA7EC0A2C}" type="pres">
      <dgm:prSet presAssocID="{6612ADD4-F35D-9D4D-8664-4A4D8A0B805B}" presName="sibTrans" presStyleCnt="0"/>
      <dgm:spPr/>
    </dgm:pt>
    <dgm:pt modelId="{2287E142-ACB9-4AEB-BD02-46846CD551BA}" type="pres">
      <dgm:prSet presAssocID="{2EC31F94-9D66-F246-804C-807D08F778D3}" presName="compNode" presStyleCnt="0"/>
      <dgm:spPr/>
    </dgm:pt>
    <dgm:pt modelId="{337A0773-67A7-4BD5-A4A3-2E48693E6719}" type="pres">
      <dgm:prSet presAssocID="{2EC31F94-9D66-F246-804C-807D08F778D3}" presName="iconRect" presStyleLbl="node1" presStyleIdx="1" presStyleCnt="2" custLinFactNeighborX="88223" custLinFactNeighborY="-5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5F3F581D-2D53-45BF-BADE-54C1BAB3FB05}" type="pres">
      <dgm:prSet presAssocID="{2EC31F94-9D66-F246-804C-807D08F778D3}" presName="iconSpace" presStyleCnt="0"/>
      <dgm:spPr/>
    </dgm:pt>
    <dgm:pt modelId="{B940519E-CB21-4658-97BC-633FD4EF3718}" type="pres">
      <dgm:prSet presAssocID="{2EC31F94-9D66-F246-804C-807D08F778D3}" presName="parTx" presStyleLbl="revTx" presStyleIdx="2" presStyleCnt="4">
        <dgm:presLayoutVars>
          <dgm:chMax val="0"/>
          <dgm:chPref val="0"/>
        </dgm:presLayoutVars>
      </dgm:prSet>
      <dgm:spPr/>
    </dgm:pt>
    <dgm:pt modelId="{5BC80BEC-F6EA-4D2F-92C9-6B277F6C9361}" type="pres">
      <dgm:prSet presAssocID="{2EC31F94-9D66-F246-804C-807D08F778D3}" presName="txSpace" presStyleCnt="0"/>
      <dgm:spPr/>
    </dgm:pt>
    <dgm:pt modelId="{47FE3C1D-8361-45D6-9F73-914B7467650F}" type="pres">
      <dgm:prSet presAssocID="{2EC31F94-9D66-F246-804C-807D08F778D3}" presName="desTx" presStyleLbl="revTx" presStyleIdx="3" presStyleCnt="4">
        <dgm:presLayoutVars/>
      </dgm:prSet>
      <dgm:spPr/>
    </dgm:pt>
  </dgm:ptLst>
  <dgm:cxnLst>
    <dgm:cxn modelId="{C08EE61A-AAB5-7F4B-A4DE-3B369313146B}" srcId="{13753366-AAAF-B649-9350-06FA8D6D508F}" destId="{DAEBB760-7CC5-EF4E-8AC7-BA10CB8F6C6C}" srcOrd="0" destOrd="0" parTransId="{73168AC8-6FAA-014B-BD00-098703206D14}" sibTransId="{6612ADD4-F35D-9D4D-8664-4A4D8A0B805B}"/>
    <dgm:cxn modelId="{7F3AB260-D10F-0E4E-9246-A6453E5FB565}" type="presOf" srcId="{DAEBB760-7CC5-EF4E-8AC7-BA10CB8F6C6C}" destId="{95E2BC56-E213-48D7-993E-0CFFEEDC353C}" srcOrd="0" destOrd="0" presId="urn:microsoft.com/office/officeart/2018/2/layout/IconLabelDescriptionList"/>
    <dgm:cxn modelId="{44AA576C-6A36-9444-8294-0F1A1D73C84C}" srcId="{13753366-AAAF-B649-9350-06FA8D6D508F}" destId="{2EC31F94-9D66-F246-804C-807D08F778D3}" srcOrd="1" destOrd="0" parTransId="{D310E526-4C1E-6544-B22F-7FD86B245950}" sibTransId="{CC596062-AE4A-9B47-806A-1E399A9B7400}"/>
    <dgm:cxn modelId="{DBAF0976-6062-DF4A-ACDF-5B91A36B5B7B}" srcId="{2EC31F94-9D66-F246-804C-807D08F778D3}" destId="{6C4E83D9-4AC5-4A4D-8481-E7A15FBB138E}" srcOrd="0" destOrd="0" parTransId="{FEDCF593-0AF6-234F-9C86-D03062B2E98A}" sibTransId="{B24A178F-59A0-DB4F-A60A-13493D96DA7D}"/>
    <dgm:cxn modelId="{E02071A0-5AEA-B640-AF83-73D50EA2A075}" type="presOf" srcId="{13753366-AAAF-B649-9350-06FA8D6D508F}" destId="{2331CD35-AAF1-4A9E-AB57-F9BA4D444EA3}" srcOrd="0" destOrd="0" presId="urn:microsoft.com/office/officeart/2018/2/layout/IconLabelDescriptionList"/>
    <dgm:cxn modelId="{B1FD7AA3-3678-D04B-84E1-ADBA53298EFB}" type="presOf" srcId="{2EC31F94-9D66-F246-804C-807D08F778D3}" destId="{B940519E-CB21-4658-97BC-633FD4EF3718}" srcOrd="0" destOrd="0" presId="urn:microsoft.com/office/officeart/2018/2/layout/IconLabelDescriptionList"/>
    <dgm:cxn modelId="{1DB541BD-6B27-9141-B726-1E6040AF264E}" srcId="{DAEBB760-7CC5-EF4E-8AC7-BA10CB8F6C6C}" destId="{878BD3D4-DAF9-5D4B-926D-0AFDEB03EFFC}" srcOrd="0" destOrd="0" parTransId="{BBDEE467-7452-884F-8517-BF8CD7B9FA84}" sibTransId="{EE89B158-C06D-834F-87C3-0033DB44D3E2}"/>
    <dgm:cxn modelId="{62D7F1CB-C70E-5D4A-96BD-F0655E4401C6}" type="presOf" srcId="{878BD3D4-DAF9-5D4B-926D-0AFDEB03EFFC}" destId="{614F8A5F-79CA-4D63-B7F4-7E58F96C18C5}" srcOrd="0" destOrd="0" presId="urn:microsoft.com/office/officeart/2018/2/layout/IconLabelDescriptionList"/>
    <dgm:cxn modelId="{1DD445E0-16D4-C54E-9E0A-EE094A498F6C}" type="presOf" srcId="{6C4E83D9-4AC5-4A4D-8481-E7A15FBB138E}" destId="{47FE3C1D-8361-45D6-9F73-914B7467650F}" srcOrd="0" destOrd="0" presId="urn:microsoft.com/office/officeart/2018/2/layout/IconLabelDescriptionList"/>
    <dgm:cxn modelId="{3FBACEE2-0043-6740-9913-1185BBB0E5D9}" type="presParOf" srcId="{2331CD35-AAF1-4A9E-AB57-F9BA4D444EA3}" destId="{BF248D32-7C76-4CCE-89A1-EB9439B22163}" srcOrd="0" destOrd="0" presId="urn:microsoft.com/office/officeart/2018/2/layout/IconLabelDescriptionList"/>
    <dgm:cxn modelId="{6B7ADCB0-EB11-614B-A70E-0F6E5935E914}" type="presParOf" srcId="{BF248D32-7C76-4CCE-89A1-EB9439B22163}" destId="{FE092A69-0AFC-4FB0-9C10-FCEF5601C1AA}" srcOrd="0" destOrd="0" presId="urn:microsoft.com/office/officeart/2018/2/layout/IconLabelDescriptionList"/>
    <dgm:cxn modelId="{142F509C-AD0E-4C4B-839E-543F14518AA1}" type="presParOf" srcId="{BF248D32-7C76-4CCE-89A1-EB9439B22163}" destId="{E6981D84-FE10-4204-A3FA-A6D1E2E3B64A}" srcOrd="1" destOrd="0" presId="urn:microsoft.com/office/officeart/2018/2/layout/IconLabelDescriptionList"/>
    <dgm:cxn modelId="{C18C18D2-8FB0-2D4B-ABEA-165C97B7CAEB}" type="presParOf" srcId="{BF248D32-7C76-4CCE-89A1-EB9439B22163}" destId="{95E2BC56-E213-48D7-993E-0CFFEEDC353C}" srcOrd="2" destOrd="0" presId="urn:microsoft.com/office/officeart/2018/2/layout/IconLabelDescriptionList"/>
    <dgm:cxn modelId="{EBB5D519-D413-F04A-8392-3FDE5017E79C}" type="presParOf" srcId="{BF248D32-7C76-4CCE-89A1-EB9439B22163}" destId="{E174A192-B948-4706-A983-BF191AC04F38}" srcOrd="3" destOrd="0" presId="urn:microsoft.com/office/officeart/2018/2/layout/IconLabelDescriptionList"/>
    <dgm:cxn modelId="{3A5D56C3-6BA0-4044-9EA5-E581A9887F8A}" type="presParOf" srcId="{BF248D32-7C76-4CCE-89A1-EB9439B22163}" destId="{614F8A5F-79CA-4D63-B7F4-7E58F96C18C5}" srcOrd="4" destOrd="0" presId="urn:microsoft.com/office/officeart/2018/2/layout/IconLabelDescriptionList"/>
    <dgm:cxn modelId="{BCB018F2-3947-A645-A056-B5B333942660}" type="presParOf" srcId="{2331CD35-AAF1-4A9E-AB57-F9BA4D444EA3}" destId="{B4EFA6C7-6EB1-4C7F-83A3-95BEA7EC0A2C}" srcOrd="1" destOrd="0" presId="urn:microsoft.com/office/officeart/2018/2/layout/IconLabelDescriptionList"/>
    <dgm:cxn modelId="{0151A956-3F3F-8042-9378-3C642035D5DA}" type="presParOf" srcId="{2331CD35-AAF1-4A9E-AB57-F9BA4D444EA3}" destId="{2287E142-ACB9-4AEB-BD02-46846CD551BA}" srcOrd="2" destOrd="0" presId="urn:microsoft.com/office/officeart/2018/2/layout/IconLabelDescriptionList"/>
    <dgm:cxn modelId="{835B8C2D-5D4E-A346-8879-A874258CB20C}" type="presParOf" srcId="{2287E142-ACB9-4AEB-BD02-46846CD551BA}" destId="{337A0773-67A7-4BD5-A4A3-2E48693E6719}" srcOrd="0" destOrd="0" presId="urn:microsoft.com/office/officeart/2018/2/layout/IconLabelDescriptionList"/>
    <dgm:cxn modelId="{13170FFC-DA23-4640-A331-602DA9BA39F6}" type="presParOf" srcId="{2287E142-ACB9-4AEB-BD02-46846CD551BA}" destId="{5F3F581D-2D53-45BF-BADE-54C1BAB3FB05}" srcOrd="1" destOrd="0" presId="urn:microsoft.com/office/officeart/2018/2/layout/IconLabelDescriptionList"/>
    <dgm:cxn modelId="{06A0D605-3F3E-4041-AE34-CADC896D071A}" type="presParOf" srcId="{2287E142-ACB9-4AEB-BD02-46846CD551BA}" destId="{B940519E-CB21-4658-97BC-633FD4EF3718}" srcOrd="2" destOrd="0" presId="urn:microsoft.com/office/officeart/2018/2/layout/IconLabelDescriptionList"/>
    <dgm:cxn modelId="{7E7F8D25-E2C2-DE4D-9A37-B8AB6758DA9A}" type="presParOf" srcId="{2287E142-ACB9-4AEB-BD02-46846CD551BA}" destId="{5BC80BEC-F6EA-4D2F-92C9-6B277F6C9361}" srcOrd="3" destOrd="0" presId="urn:microsoft.com/office/officeart/2018/2/layout/IconLabelDescriptionList"/>
    <dgm:cxn modelId="{A33B442C-9CE1-8140-B548-C8642BF87D6A}" type="presParOf" srcId="{2287E142-ACB9-4AEB-BD02-46846CD551BA}" destId="{47FE3C1D-8361-45D6-9F73-914B7467650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753366-AAAF-B649-9350-06FA8D6D508F}"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EBB760-7CC5-EF4E-8AC7-BA10CB8F6C6C}">
      <dgm:prSet/>
      <dgm:spPr/>
      <dgm:t>
        <a:bodyPr/>
        <a:lstStyle/>
        <a:p>
          <a:pPr>
            <a:lnSpc>
              <a:spcPct val="100000"/>
            </a:lnSpc>
            <a:defRPr b="1"/>
          </a:pPr>
          <a:r>
            <a:rPr lang="en-CA" b="1" dirty="0">
              <a:latin typeface="Times New Roman" panose="02020603050405020304" pitchFamily="18" charset="0"/>
              <a:cs typeface="Times New Roman" panose="02020603050405020304" pitchFamily="18" charset="0"/>
            </a:rPr>
            <a:t>Environmental Comfort</a:t>
          </a:r>
          <a:endParaRPr lang="en-CA" dirty="0">
            <a:latin typeface="Times New Roman" panose="02020603050405020304" pitchFamily="18" charset="0"/>
            <a:cs typeface="Times New Roman" panose="02020603050405020304" pitchFamily="18" charset="0"/>
          </a:endParaRPr>
        </a:p>
      </dgm:t>
    </dgm:pt>
    <dgm:pt modelId="{73168AC8-6FAA-014B-BD00-098703206D14}" type="parTrans" cxnId="{C08EE61A-AAB5-7F4B-A4DE-3B369313146B}">
      <dgm:prSet/>
      <dgm:spPr/>
      <dgm:t>
        <a:bodyPr/>
        <a:lstStyle/>
        <a:p>
          <a:endParaRPr lang="en-US">
            <a:latin typeface="Times New Roman" panose="02020603050405020304" pitchFamily="18" charset="0"/>
            <a:cs typeface="Times New Roman" panose="02020603050405020304" pitchFamily="18" charset="0"/>
          </a:endParaRPr>
        </a:p>
      </dgm:t>
    </dgm:pt>
    <dgm:pt modelId="{6612ADD4-F35D-9D4D-8664-4A4D8A0B805B}" type="sibTrans" cxnId="{C08EE61A-AAB5-7F4B-A4DE-3B369313146B}">
      <dgm:prSet/>
      <dgm:spPr/>
      <dgm:t>
        <a:bodyPr/>
        <a:lstStyle/>
        <a:p>
          <a:endParaRPr lang="en-US">
            <a:latin typeface="Times New Roman" panose="02020603050405020304" pitchFamily="18" charset="0"/>
            <a:cs typeface="Times New Roman" panose="02020603050405020304" pitchFamily="18" charset="0"/>
          </a:endParaRPr>
        </a:p>
      </dgm:t>
    </dgm:pt>
    <dgm:pt modelId="{2EC31F94-9D66-F246-804C-807D08F778D3}">
      <dgm:prSet/>
      <dgm:spPr/>
      <dgm:t>
        <a:bodyPr/>
        <a:lstStyle/>
        <a:p>
          <a:pPr>
            <a:lnSpc>
              <a:spcPct val="100000"/>
            </a:lnSpc>
            <a:defRPr b="1"/>
          </a:pPr>
          <a:r>
            <a:rPr lang="en-CA" b="1" dirty="0">
              <a:latin typeface="Times New Roman" panose="02020603050405020304" pitchFamily="18" charset="0"/>
              <a:cs typeface="Times New Roman" panose="02020603050405020304" pitchFamily="18" charset="0"/>
            </a:rPr>
            <a:t>Cost of Living</a:t>
          </a:r>
          <a:endParaRPr lang="en-CA" dirty="0">
            <a:latin typeface="Times New Roman" panose="02020603050405020304" pitchFamily="18" charset="0"/>
            <a:cs typeface="Times New Roman" panose="02020603050405020304" pitchFamily="18" charset="0"/>
          </a:endParaRPr>
        </a:p>
      </dgm:t>
    </dgm:pt>
    <dgm:pt modelId="{D310E526-4C1E-6544-B22F-7FD86B245950}" type="parTrans" cxnId="{44AA576C-6A36-9444-8294-0F1A1D73C84C}">
      <dgm:prSet/>
      <dgm:spPr/>
      <dgm:t>
        <a:bodyPr/>
        <a:lstStyle/>
        <a:p>
          <a:endParaRPr lang="en-US">
            <a:latin typeface="Times New Roman" panose="02020603050405020304" pitchFamily="18" charset="0"/>
            <a:cs typeface="Times New Roman" panose="02020603050405020304" pitchFamily="18" charset="0"/>
          </a:endParaRPr>
        </a:p>
      </dgm:t>
    </dgm:pt>
    <dgm:pt modelId="{CC596062-AE4A-9B47-806A-1E399A9B7400}" type="sibTrans" cxnId="{44AA576C-6A36-9444-8294-0F1A1D73C84C}">
      <dgm:prSet/>
      <dgm:spPr/>
      <dgm:t>
        <a:bodyPr/>
        <a:lstStyle/>
        <a:p>
          <a:endParaRPr lang="en-US">
            <a:latin typeface="Times New Roman" panose="02020603050405020304" pitchFamily="18" charset="0"/>
            <a:cs typeface="Times New Roman" panose="02020603050405020304" pitchFamily="18" charset="0"/>
          </a:endParaRPr>
        </a:p>
      </dgm:t>
    </dgm:pt>
    <dgm:pt modelId="{878BD3D4-DAF9-5D4B-926D-0AFDEB03EFFC}">
      <dgm:prSet/>
      <dgm:spPr/>
      <dgm:t>
        <a:bodyPr/>
        <a:lstStyle/>
        <a:p>
          <a:pPr>
            <a:lnSpc>
              <a:spcPct val="100000"/>
            </a:lnSpc>
          </a:pPr>
          <a:r>
            <a:rPr lang="en-CA" dirty="0">
              <a:latin typeface="Times New Roman" panose="02020603050405020304" pitchFamily="18" charset="0"/>
              <a:cs typeface="Times New Roman" panose="02020603050405020304" pitchFamily="18" charset="0"/>
            </a:rPr>
            <a:t>Total precipitation, including rain and snowfall, is measured to understand climate trends that might affect comfort, commute difficulty, and lifestyle preferences.</a:t>
          </a:r>
          <a:endParaRPr lang="en-US" dirty="0">
            <a:latin typeface="Times New Roman" panose="02020603050405020304" pitchFamily="18" charset="0"/>
            <a:cs typeface="Times New Roman" panose="02020603050405020304" pitchFamily="18" charset="0"/>
          </a:endParaRPr>
        </a:p>
      </dgm:t>
    </dgm:pt>
    <dgm:pt modelId="{BBDEE467-7452-884F-8517-BF8CD7B9FA84}" type="parTrans" cxnId="{1DB541BD-6B27-9141-B726-1E6040AF264E}">
      <dgm:prSet/>
      <dgm:spPr/>
      <dgm:t>
        <a:bodyPr/>
        <a:lstStyle/>
        <a:p>
          <a:endParaRPr lang="en-US">
            <a:latin typeface="Times New Roman" panose="02020603050405020304" pitchFamily="18" charset="0"/>
            <a:cs typeface="Times New Roman" panose="02020603050405020304" pitchFamily="18" charset="0"/>
          </a:endParaRPr>
        </a:p>
      </dgm:t>
    </dgm:pt>
    <dgm:pt modelId="{EE89B158-C06D-834F-87C3-0033DB44D3E2}" type="sibTrans" cxnId="{1DB541BD-6B27-9141-B726-1E6040AF264E}">
      <dgm:prSet/>
      <dgm:spPr/>
      <dgm:t>
        <a:bodyPr/>
        <a:lstStyle/>
        <a:p>
          <a:endParaRPr lang="en-US">
            <a:latin typeface="Times New Roman" panose="02020603050405020304" pitchFamily="18" charset="0"/>
            <a:cs typeface="Times New Roman" panose="02020603050405020304" pitchFamily="18" charset="0"/>
          </a:endParaRPr>
        </a:p>
      </dgm:t>
    </dgm:pt>
    <dgm:pt modelId="{6C4E83D9-4AC5-4A4D-8481-E7A15FBB138E}">
      <dgm:prSet/>
      <dgm:spPr/>
      <dgm:t>
        <a:bodyPr/>
        <a:lstStyle/>
        <a:p>
          <a:pPr>
            <a:lnSpc>
              <a:spcPct val="100000"/>
            </a:lnSpc>
          </a:pPr>
          <a:r>
            <a:rPr lang="en-CA" dirty="0">
              <a:latin typeface="Times New Roman" panose="02020603050405020304" pitchFamily="18" charset="0"/>
              <a:cs typeface="Times New Roman" panose="02020603050405020304" pitchFamily="18" charset="0"/>
            </a:rPr>
            <a:t>This metric adds important context beyond pure economic data, helping to gauge seasonal living challenges or advantages in each city.</a:t>
          </a:r>
        </a:p>
      </dgm:t>
    </dgm:pt>
    <dgm:pt modelId="{B24A178F-59A0-DB4F-A60A-13493D96DA7D}" type="sibTrans" cxnId="{DBAF0976-6062-DF4A-ACDF-5B91A36B5B7B}">
      <dgm:prSet/>
      <dgm:spPr/>
      <dgm:t>
        <a:bodyPr/>
        <a:lstStyle/>
        <a:p>
          <a:endParaRPr lang="en-US">
            <a:latin typeface="Times New Roman" panose="02020603050405020304" pitchFamily="18" charset="0"/>
            <a:cs typeface="Times New Roman" panose="02020603050405020304" pitchFamily="18" charset="0"/>
          </a:endParaRPr>
        </a:p>
      </dgm:t>
    </dgm:pt>
    <dgm:pt modelId="{FEDCF593-0AF6-234F-9C86-D03062B2E98A}" type="parTrans" cxnId="{DBAF0976-6062-DF4A-ACDF-5B91A36B5B7B}">
      <dgm:prSet/>
      <dgm:spPr/>
      <dgm:t>
        <a:bodyPr/>
        <a:lstStyle/>
        <a:p>
          <a:endParaRPr lang="en-US">
            <a:latin typeface="Times New Roman" panose="02020603050405020304" pitchFamily="18" charset="0"/>
            <a:cs typeface="Times New Roman" panose="02020603050405020304" pitchFamily="18" charset="0"/>
          </a:endParaRPr>
        </a:p>
      </dgm:t>
    </dgm:pt>
    <dgm:pt modelId="{0B7E1E13-518F-4A62-AF80-D49C2C57935C}" type="pres">
      <dgm:prSet presAssocID="{13753366-AAAF-B649-9350-06FA8D6D508F}" presName="root" presStyleCnt="0">
        <dgm:presLayoutVars>
          <dgm:dir/>
          <dgm:resizeHandles val="exact"/>
        </dgm:presLayoutVars>
      </dgm:prSet>
      <dgm:spPr/>
    </dgm:pt>
    <dgm:pt modelId="{2F95CB55-EA10-4414-9746-64299E2C54FE}" type="pres">
      <dgm:prSet presAssocID="{DAEBB760-7CC5-EF4E-8AC7-BA10CB8F6C6C}" presName="compNode" presStyleCnt="0"/>
      <dgm:spPr/>
    </dgm:pt>
    <dgm:pt modelId="{9A988544-7D64-45B5-9296-76443C915E5C}" type="pres">
      <dgm:prSet presAssocID="{DAEBB760-7CC5-EF4E-8AC7-BA10CB8F6C6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y scene"/>
        </a:ext>
      </dgm:extLst>
    </dgm:pt>
    <dgm:pt modelId="{6E0F9B98-9DA8-4252-B722-EAF97C71CA58}" type="pres">
      <dgm:prSet presAssocID="{DAEBB760-7CC5-EF4E-8AC7-BA10CB8F6C6C}" presName="iconSpace" presStyleCnt="0"/>
      <dgm:spPr/>
    </dgm:pt>
    <dgm:pt modelId="{F695CA73-8F08-4EEA-82B5-BF0499159992}" type="pres">
      <dgm:prSet presAssocID="{DAEBB760-7CC5-EF4E-8AC7-BA10CB8F6C6C}" presName="parTx" presStyleLbl="revTx" presStyleIdx="0" presStyleCnt="4">
        <dgm:presLayoutVars>
          <dgm:chMax val="0"/>
          <dgm:chPref val="0"/>
        </dgm:presLayoutVars>
      </dgm:prSet>
      <dgm:spPr/>
    </dgm:pt>
    <dgm:pt modelId="{E175F24C-1288-4E15-A777-1F6BC3C38D2A}" type="pres">
      <dgm:prSet presAssocID="{DAEBB760-7CC5-EF4E-8AC7-BA10CB8F6C6C}" presName="txSpace" presStyleCnt="0"/>
      <dgm:spPr/>
    </dgm:pt>
    <dgm:pt modelId="{AA5A4D4F-590B-4997-A63E-DE3292134084}" type="pres">
      <dgm:prSet presAssocID="{DAEBB760-7CC5-EF4E-8AC7-BA10CB8F6C6C}" presName="desTx" presStyleLbl="revTx" presStyleIdx="1" presStyleCnt="4">
        <dgm:presLayoutVars/>
      </dgm:prSet>
      <dgm:spPr/>
    </dgm:pt>
    <dgm:pt modelId="{10B0EDDD-3B4D-41D8-8365-84CC6B6143FA}" type="pres">
      <dgm:prSet presAssocID="{6612ADD4-F35D-9D4D-8664-4A4D8A0B805B}" presName="sibTrans" presStyleCnt="0"/>
      <dgm:spPr/>
    </dgm:pt>
    <dgm:pt modelId="{95DD7765-714B-470E-9C1B-6D40B0290EAB}" type="pres">
      <dgm:prSet presAssocID="{2EC31F94-9D66-F246-804C-807D08F778D3}" presName="compNode" presStyleCnt="0"/>
      <dgm:spPr/>
    </dgm:pt>
    <dgm:pt modelId="{FAA1ACED-1883-42AB-B76D-C14AEB5E7009}" type="pres">
      <dgm:prSet presAssocID="{2EC31F94-9D66-F246-804C-807D08F778D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22F64099-5671-4558-A55A-6919052EE1C3}" type="pres">
      <dgm:prSet presAssocID="{2EC31F94-9D66-F246-804C-807D08F778D3}" presName="iconSpace" presStyleCnt="0"/>
      <dgm:spPr/>
    </dgm:pt>
    <dgm:pt modelId="{DBF2930F-6B93-4B9A-B5C5-A0D4D6D5BEF4}" type="pres">
      <dgm:prSet presAssocID="{2EC31F94-9D66-F246-804C-807D08F778D3}" presName="parTx" presStyleLbl="revTx" presStyleIdx="2" presStyleCnt="4">
        <dgm:presLayoutVars>
          <dgm:chMax val="0"/>
          <dgm:chPref val="0"/>
        </dgm:presLayoutVars>
      </dgm:prSet>
      <dgm:spPr/>
    </dgm:pt>
    <dgm:pt modelId="{AB6F0F51-010F-4B19-9CB4-96E870ED446E}" type="pres">
      <dgm:prSet presAssocID="{2EC31F94-9D66-F246-804C-807D08F778D3}" presName="txSpace" presStyleCnt="0"/>
      <dgm:spPr/>
    </dgm:pt>
    <dgm:pt modelId="{F051A25A-28C6-42AE-972F-C79E75C31DD3}" type="pres">
      <dgm:prSet presAssocID="{2EC31F94-9D66-F246-804C-807D08F778D3}" presName="desTx" presStyleLbl="revTx" presStyleIdx="3" presStyleCnt="4">
        <dgm:presLayoutVars/>
      </dgm:prSet>
      <dgm:spPr/>
    </dgm:pt>
  </dgm:ptLst>
  <dgm:cxnLst>
    <dgm:cxn modelId="{C08EE61A-AAB5-7F4B-A4DE-3B369313146B}" srcId="{13753366-AAAF-B649-9350-06FA8D6D508F}" destId="{DAEBB760-7CC5-EF4E-8AC7-BA10CB8F6C6C}" srcOrd="0" destOrd="0" parTransId="{73168AC8-6FAA-014B-BD00-098703206D14}" sibTransId="{6612ADD4-F35D-9D4D-8664-4A4D8A0B805B}"/>
    <dgm:cxn modelId="{79C18B3D-1A58-AE47-813A-6B4F2F96A266}" type="presOf" srcId="{2EC31F94-9D66-F246-804C-807D08F778D3}" destId="{DBF2930F-6B93-4B9A-B5C5-A0D4D6D5BEF4}" srcOrd="0" destOrd="0" presId="urn:microsoft.com/office/officeart/2018/5/layout/CenteredIconLabelDescriptionList"/>
    <dgm:cxn modelId="{44AA576C-6A36-9444-8294-0F1A1D73C84C}" srcId="{13753366-AAAF-B649-9350-06FA8D6D508F}" destId="{2EC31F94-9D66-F246-804C-807D08F778D3}" srcOrd="1" destOrd="0" parTransId="{D310E526-4C1E-6544-B22F-7FD86B245950}" sibTransId="{CC596062-AE4A-9B47-806A-1E399A9B7400}"/>
    <dgm:cxn modelId="{DBAF0976-6062-DF4A-ACDF-5B91A36B5B7B}" srcId="{2EC31F94-9D66-F246-804C-807D08F778D3}" destId="{6C4E83D9-4AC5-4A4D-8481-E7A15FBB138E}" srcOrd="0" destOrd="0" parTransId="{FEDCF593-0AF6-234F-9C86-D03062B2E98A}" sibTransId="{B24A178F-59A0-DB4F-A60A-13493D96DA7D}"/>
    <dgm:cxn modelId="{1B22C77E-4E7F-DD4B-ABE3-9923ECF71AD5}" type="presOf" srcId="{6C4E83D9-4AC5-4A4D-8481-E7A15FBB138E}" destId="{F051A25A-28C6-42AE-972F-C79E75C31DD3}" srcOrd="0" destOrd="0" presId="urn:microsoft.com/office/officeart/2018/5/layout/CenteredIconLabelDescriptionList"/>
    <dgm:cxn modelId="{07AA16A0-D17F-B94E-965D-063E357554FF}" type="presOf" srcId="{DAEBB760-7CC5-EF4E-8AC7-BA10CB8F6C6C}" destId="{F695CA73-8F08-4EEA-82B5-BF0499159992}" srcOrd="0" destOrd="0" presId="urn:microsoft.com/office/officeart/2018/5/layout/CenteredIconLabelDescriptionList"/>
    <dgm:cxn modelId="{DA29F7B4-7CA7-3A45-A899-038731B2AF5A}" type="presOf" srcId="{878BD3D4-DAF9-5D4B-926D-0AFDEB03EFFC}" destId="{AA5A4D4F-590B-4997-A63E-DE3292134084}" srcOrd="0" destOrd="0" presId="urn:microsoft.com/office/officeart/2018/5/layout/CenteredIconLabelDescriptionList"/>
    <dgm:cxn modelId="{1DB541BD-6B27-9141-B726-1E6040AF264E}" srcId="{DAEBB760-7CC5-EF4E-8AC7-BA10CB8F6C6C}" destId="{878BD3D4-DAF9-5D4B-926D-0AFDEB03EFFC}" srcOrd="0" destOrd="0" parTransId="{BBDEE467-7452-884F-8517-BF8CD7B9FA84}" sibTransId="{EE89B158-C06D-834F-87C3-0033DB44D3E2}"/>
    <dgm:cxn modelId="{7ED264E7-186A-C74E-AB9C-EA22C2B0F5C2}" type="presOf" srcId="{13753366-AAAF-B649-9350-06FA8D6D508F}" destId="{0B7E1E13-518F-4A62-AF80-D49C2C57935C}" srcOrd="0" destOrd="0" presId="urn:microsoft.com/office/officeart/2018/5/layout/CenteredIconLabelDescriptionList"/>
    <dgm:cxn modelId="{295FD508-89A8-5548-BD01-7DEF1FA5C6FA}" type="presParOf" srcId="{0B7E1E13-518F-4A62-AF80-D49C2C57935C}" destId="{2F95CB55-EA10-4414-9746-64299E2C54FE}" srcOrd="0" destOrd="0" presId="urn:microsoft.com/office/officeart/2018/5/layout/CenteredIconLabelDescriptionList"/>
    <dgm:cxn modelId="{46F684D1-B8F9-5442-9E92-2F6501FD7C05}" type="presParOf" srcId="{2F95CB55-EA10-4414-9746-64299E2C54FE}" destId="{9A988544-7D64-45B5-9296-76443C915E5C}" srcOrd="0" destOrd="0" presId="urn:microsoft.com/office/officeart/2018/5/layout/CenteredIconLabelDescriptionList"/>
    <dgm:cxn modelId="{F2AE2B4F-F935-6B45-8462-53E78BB05C10}" type="presParOf" srcId="{2F95CB55-EA10-4414-9746-64299E2C54FE}" destId="{6E0F9B98-9DA8-4252-B722-EAF97C71CA58}" srcOrd="1" destOrd="0" presId="urn:microsoft.com/office/officeart/2018/5/layout/CenteredIconLabelDescriptionList"/>
    <dgm:cxn modelId="{9BFBDA4D-59D8-7341-BD4A-0E0BD23C2B2F}" type="presParOf" srcId="{2F95CB55-EA10-4414-9746-64299E2C54FE}" destId="{F695CA73-8F08-4EEA-82B5-BF0499159992}" srcOrd="2" destOrd="0" presId="urn:microsoft.com/office/officeart/2018/5/layout/CenteredIconLabelDescriptionList"/>
    <dgm:cxn modelId="{36F17CB7-4C0F-1641-B662-D9D2EDBE45C3}" type="presParOf" srcId="{2F95CB55-EA10-4414-9746-64299E2C54FE}" destId="{E175F24C-1288-4E15-A777-1F6BC3C38D2A}" srcOrd="3" destOrd="0" presId="urn:microsoft.com/office/officeart/2018/5/layout/CenteredIconLabelDescriptionList"/>
    <dgm:cxn modelId="{6D3D6D47-628C-5C40-BC14-7799786262A9}" type="presParOf" srcId="{2F95CB55-EA10-4414-9746-64299E2C54FE}" destId="{AA5A4D4F-590B-4997-A63E-DE3292134084}" srcOrd="4" destOrd="0" presId="urn:microsoft.com/office/officeart/2018/5/layout/CenteredIconLabelDescriptionList"/>
    <dgm:cxn modelId="{A691526E-7BE0-BD4A-97C3-FE572AD0EE27}" type="presParOf" srcId="{0B7E1E13-518F-4A62-AF80-D49C2C57935C}" destId="{10B0EDDD-3B4D-41D8-8365-84CC6B6143FA}" srcOrd="1" destOrd="0" presId="urn:microsoft.com/office/officeart/2018/5/layout/CenteredIconLabelDescriptionList"/>
    <dgm:cxn modelId="{F0E173BE-C05F-FF43-B827-22293365D092}" type="presParOf" srcId="{0B7E1E13-518F-4A62-AF80-D49C2C57935C}" destId="{95DD7765-714B-470E-9C1B-6D40B0290EAB}" srcOrd="2" destOrd="0" presId="urn:microsoft.com/office/officeart/2018/5/layout/CenteredIconLabelDescriptionList"/>
    <dgm:cxn modelId="{F502B545-1D22-4D41-B7BA-336B9F224B82}" type="presParOf" srcId="{95DD7765-714B-470E-9C1B-6D40B0290EAB}" destId="{FAA1ACED-1883-42AB-B76D-C14AEB5E7009}" srcOrd="0" destOrd="0" presId="urn:microsoft.com/office/officeart/2018/5/layout/CenteredIconLabelDescriptionList"/>
    <dgm:cxn modelId="{90BD54B6-4F17-E641-A589-0057BAB4AD8E}" type="presParOf" srcId="{95DD7765-714B-470E-9C1B-6D40B0290EAB}" destId="{22F64099-5671-4558-A55A-6919052EE1C3}" srcOrd="1" destOrd="0" presId="urn:microsoft.com/office/officeart/2018/5/layout/CenteredIconLabelDescriptionList"/>
    <dgm:cxn modelId="{6E6BE3F5-F909-034B-884F-1E797E9B6B8E}" type="presParOf" srcId="{95DD7765-714B-470E-9C1B-6D40B0290EAB}" destId="{DBF2930F-6B93-4B9A-B5C5-A0D4D6D5BEF4}" srcOrd="2" destOrd="0" presId="urn:microsoft.com/office/officeart/2018/5/layout/CenteredIconLabelDescriptionList"/>
    <dgm:cxn modelId="{31E0195B-B20D-DF45-AE47-D1CCCEDCB58C}" type="presParOf" srcId="{95DD7765-714B-470E-9C1B-6D40B0290EAB}" destId="{AB6F0F51-010F-4B19-9CB4-96E870ED446E}" srcOrd="3" destOrd="0" presId="urn:microsoft.com/office/officeart/2018/5/layout/CenteredIconLabelDescriptionList"/>
    <dgm:cxn modelId="{72B6C754-ED71-BE4F-8BA9-5EA64E8AE665}" type="presParOf" srcId="{95DD7765-714B-470E-9C1B-6D40B0290EAB}" destId="{F051A25A-28C6-42AE-972F-C79E75C31DD3}"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753366-AAAF-B649-9350-06FA8D6D508F}" type="doc">
      <dgm:prSet loTypeId="urn:microsoft.com/office/officeart/2005/8/layout/vList2" loCatId="list" qsTypeId="urn:microsoft.com/office/officeart/2005/8/quickstyle/simple1" qsCatId="simple" csTypeId="urn:microsoft.com/office/officeart/2018/5/colors/Iconchunking_neutralbg_accent0_3" csCatId="mainScheme" phldr="1"/>
      <dgm:spPr/>
      <dgm:t>
        <a:bodyPr/>
        <a:lstStyle/>
        <a:p>
          <a:endParaRPr lang="en-US"/>
        </a:p>
      </dgm:t>
    </dgm:pt>
    <dgm:pt modelId="{DAEBB760-7CC5-EF4E-8AC7-BA10CB8F6C6C}">
      <dgm:prSet custT="1"/>
      <dgm:spPr/>
      <dgm:t>
        <a:bodyPr/>
        <a:lstStyle/>
        <a:p>
          <a:pPr>
            <a:lnSpc>
              <a:spcPct val="100000"/>
            </a:lnSpc>
            <a:defRPr b="1"/>
          </a:pPr>
          <a:r>
            <a:rPr lang="en-CA" sz="2000" b="1" dirty="0"/>
            <a:t>Why Waterloo?</a:t>
          </a:r>
          <a:endParaRPr lang="en-CA" sz="2000" dirty="0">
            <a:latin typeface="Times New Roman" panose="02020603050405020304" pitchFamily="18" charset="0"/>
            <a:cs typeface="Times New Roman" panose="02020603050405020304" pitchFamily="18" charset="0"/>
          </a:endParaRPr>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custT="1"/>
      <dgm:spPr/>
      <dgm:t>
        <a:bodyPr/>
        <a:lstStyle/>
        <a:p>
          <a:pPr>
            <a:lnSpc>
              <a:spcPct val="100000"/>
            </a:lnSpc>
            <a:defRPr b="1"/>
          </a:pPr>
          <a:r>
            <a:rPr lang="en-CA" sz="2000" b="1"/>
            <a:t>Balanced Considerations</a:t>
          </a:r>
          <a:endParaRPr lang="en-CA" sz="2000" dirty="0">
            <a:latin typeface="Times New Roman" panose="02020603050405020304" pitchFamily="18" charset="0"/>
            <a:cs typeface="Times New Roman" panose="02020603050405020304" pitchFamily="18" charset="0"/>
          </a:endParaRPr>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6C4E83D9-4AC5-4A4D-8481-E7A15FBB138E}">
      <dgm:prSet custT="1"/>
      <dgm:spPr/>
      <dgm:t>
        <a:bodyPr/>
        <a:lstStyle/>
        <a:p>
          <a:pPr algn="just">
            <a:lnSpc>
              <a:spcPct val="100000"/>
            </a:lnSpc>
          </a:pPr>
          <a:r>
            <a:rPr lang="en-CA" sz="1600" dirty="0"/>
            <a:t>While gas prices and crime rates are moderate, higher employment levels in Waterloo mitigate these factors, achieving a balance of opportunity, livability, and long-term stability for residents.</a:t>
          </a:r>
          <a:endParaRPr lang="en-CA" sz="1600" dirty="0">
            <a:latin typeface="Times New Roman" panose="02020603050405020304" pitchFamily="18" charset="0"/>
            <a:cs typeface="Times New Roman" panose="02020603050405020304" pitchFamily="18" charset="0"/>
          </a:endParaRPr>
        </a:p>
      </dgm:t>
    </dgm:pt>
    <dgm:pt modelId="{FEDCF593-0AF6-234F-9C86-D03062B2E98A}" type="parTrans" cxnId="{DBAF0976-6062-DF4A-ACDF-5B91A36B5B7B}">
      <dgm:prSet/>
      <dgm:spPr/>
      <dgm:t>
        <a:bodyPr/>
        <a:lstStyle/>
        <a:p>
          <a:endParaRPr lang="en-US"/>
        </a:p>
      </dgm:t>
    </dgm:pt>
    <dgm:pt modelId="{B24A178F-59A0-DB4F-A60A-13493D96DA7D}" type="sibTrans" cxnId="{DBAF0976-6062-DF4A-ACDF-5B91A36B5B7B}">
      <dgm:prSet/>
      <dgm:spPr/>
      <dgm:t>
        <a:bodyPr/>
        <a:lstStyle/>
        <a:p>
          <a:endParaRPr lang="en-US"/>
        </a:p>
      </dgm:t>
    </dgm:pt>
    <dgm:pt modelId="{878BD3D4-DAF9-5D4B-926D-0AFDEB03EFFC}">
      <dgm:prSet custT="1"/>
      <dgm:spPr/>
      <dgm:t>
        <a:bodyPr/>
        <a:lstStyle/>
        <a:p>
          <a:pPr algn="just">
            <a:lnSpc>
              <a:spcPct val="100000"/>
            </a:lnSpc>
          </a:pPr>
          <a:r>
            <a:rPr lang="en-CA" sz="1600" dirty="0"/>
            <a:t>Waterloo is selected as the optimal city based on a combination of solid employment </a:t>
          </a:r>
          <a:r>
            <a:rPr lang="en-US" sz="1600" dirty="0"/>
            <a:t>prospects</a:t>
          </a:r>
          <a:r>
            <a:rPr lang="en-CA" sz="1600" dirty="0"/>
            <a:t> and manageable rental costs, offering an attractive package for new graduates.</a:t>
          </a:r>
          <a:endParaRPr lang="en-US" sz="1600" dirty="0">
            <a:latin typeface="Times New Roman" panose="02020603050405020304" pitchFamily="18" charset="0"/>
            <a:cs typeface="Times New Roman" panose="02020603050405020304" pitchFamily="18" charset="0"/>
          </a:endParaRPr>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F27221F0-AABE-3C40-ABE4-6ACBF4C11B3A}" type="pres">
      <dgm:prSet presAssocID="{13753366-AAAF-B649-9350-06FA8D6D508F}" presName="linear" presStyleCnt="0">
        <dgm:presLayoutVars>
          <dgm:animLvl val="lvl"/>
          <dgm:resizeHandles val="exact"/>
        </dgm:presLayoutVars>
      </dgm:prSet>
      <dgm:spPr/>
    </dgm:pt>
    <dgm:pt modelId="{584650F4-C0AE-E143-A9DF-CE45EAB05712}" type="pres">
      <dgm:prSet presAssocID="{DAEBB760-7CC5-EF4E-8AC7-BA10CB8F6C6C}" presName="parentText" presStyleLbl="node1" presStyleIdx="0" presStyleCnt="2" custScaleY="32285">
        <dgm:presLayoutVars>
          <dgm:chMax val="0"/>
          <dgm:bulletEnabled val="1"/>
        </dgm:presLayoutVars>
      </dgm:prSet>
      <dgm:spPr/>
    </dgm:pt>
    <dgm:pt modelId="{5BFC4C6C-4C86-8F44-8E92-8807088CD6EC}" type="pres">
      <dgm:prSet presAssocID="{DAEBB760-7CC5-EF4E-8AC7-BA10CB8F6C6C}" presName="childText" presStyleLbl="revTx" presStyleIdx="0" presStyleCnt="2">
        <dgm:presLayoutVars>
          <dgm:bulletEnabled val="1"/>
        </dgm:presLayoutVars>
      </dgm:prSet>
      <dgm:spPr/>
    </dgm:pt>
    <dgm:pt modelId="{AC0AC7C4-E848-F34B-B1B0-9843B690397C}" type="pres">
      <dgm:prSet presAssocID="{2EC31F94-9D66-F246-804C-807D08F778D3}" presName="parentText" presStyleLbl="node1" presStyleIdx="1" presStyleCnt="2" custScaleY="36899">
        <dgm:presLayoutVars>
          <dgm:chMax val="0"/>
          <dgm:bulletEnabled val="1"/>
        </dgm:presLayoutVars>
      </dgm:prSet>
      <dgm:spPr/>
    </dgm:pt>
    <dgm:pt modelId="{F9B50E1B-8DD3-A445-A0A1-B9532C896117}" type="pres">
      <dgm:prSet presAssocID="{2EC31F94-9D66-F246-804C-807D08F778D3}" presName="childText" presStyleLbl="revTx" presStyleIdx="1" presStyleCnt="2">
        <dgm:presLayoutVars>
          <dgm:bulletEnabled val="1"/>
        </dgm:presLayoutVars>
      </dgm:prSet>
      <dgm:spPr/>
    </dgm:pt>
  </dgm:ptLst>
  <dgm:cxnLst>
    <dgm:cxn modelId="{C08EE61A-AAB5-7F4B-A4DE-3B369313146B}" srcId="{13753366-AAAF-B649-9350-06FA8D6D508F}" destId="{DAEBB760-7CC5-EF4E-8AC7-BA10CB8F6C6C}" srcOrd="0" destOrd="0" parTransId="{73168AC8-6FAA-014B-BD00-098703206D14}" sibTransId="{6612ADD4-F35D-9D4D-8664-4A4D8A0B805B}"/>
    <dgm:cxn modelId="{44AA576C-6A36-9444-8294-0F1A1D73C84C}" srcId="{13753366-AAAF-B649-9350-06FA8D6D508F}" destId="{2EC31F94-9D66-F246-804C-807D08F778D3}" srcOrd="1" destOrd="0" parTransId="{D310E526-4C1E-6544-B22F-7FD86B245950}" sibTransId="{CC596062-AE4A-9B47-806A-1E399A9B7400}"/>
    <dgm:cxn modelId="{DBAF0976-6062-DF4A-ACDF-5B91A36B5B7B}" srcId="{2EC31F94-9D66-F246-804C-807D08F778D3}" destId="{6C4E83D9-4AC5-4A4D-8481-E7A15FBB138E}" srcOrd="0" destOrd="0" parTransId="{FEDCF593-0AF6-234F-9C86-D03062B2E98A}" sibTransId="{B24A178F-59A0-DB4F-A60A-13493D96DA7D}"/>
    <dgm:cxn modelId="{09601889-1F5F-B14B-8126-3FE5ACE1973F}" type="presOf" srcId="{6C4E83D9-4AC5-4A4D-8481-E7A15FBB138E}" destId="{F9B50E1B-8DD3-A445-A0A1-B9532C896117}" srcOrd="0" destOrd="0" presId="urn:microsoft.com/office/officeart/2005/8/layout/vList2"/>
    <dgm:cxn modelId="{FD06A092-0A9C-4A4E-BE8D-F7750DA9522C}" type="presOf" srcId="{DAEBB760-7CC5-EF4E-8AC7-BA10CB8F6C6C}" destId="{584650F4-C0AE-E143-A9DF-CE45EAB05712}" srcOrd="0" destOrd="0" presId="urn:microsoft.com/office/officeart/2005/8/layout/vList2"/>
    <dgm:cxn modelId="{AA043A98-2F6B-3F4A-98C4-98F5FFBF6405}" type="presOf" srcId="{2EC31F94-9D66-F246-804C-807D08F778D3}" destId="{AC0AC7C4-E848-F34B-B1B0-9843B690397C}" srcOrd="0" destOrd="0" presId="urn:microsoft.com/office/officeart/2005/8/layout/vList2"/>
    <dgm:cxn modelId="{4D0ED099-C93E-F64B-BC13-C6794862F44D}" type="presOf" srcId="{13753366-AAAF-B649-9350-06FA8D6D508F}" destId="{F27221F0-AABE-3C40-ABE4-6ACBF4C11B3A}" srcOrd="0" destOrd="0" presId="urn:microsoft.com/office/officeart/2005/8/layout/vList2"/>
    <dgm:cxn modelId="{1DB541BD-6B27-9141-B726-1E6040AF264E}" srcId="{DAEBB760-7CC5-EF4E-8AC7-BA10CB8F6C6C}" destId="{878BD3D4-DAF9-5D4B-926D-0AFDEB03EFFC}" srcOrd="0" destOrd="0" parTransId="{BBDEE467-7452-884F-8517-BF8CD7B9FA84}" sibTransId="{EE89B158-C06D-834F-87C3-0033DB44D3E2}"/>
    <dgm:cxn modelId="{35B8BCFD-76A7-FA40-B873-5FB403FA54BE}" type="presOf" srcId="{878BD3D4-DAF9-5D4B-926D-0AFDEB03EFFC}" destId="{5BFC4C6C-4C86-8F44-8E92-8807088CD6EC}" srcOrd="0" destOrd="0" presId="urn:microsoft.com/office/officeart/2005/8/layout/vList2"/>
    <dgm:cxn modelId="{B59573C1-4C6D-BF45-8FF5-CBFC962FDC9C}" type="presParOf" srcId="{F27221F0-AABE-3C40-ABE4-6ACBF4C11B3A}" destId="{584650F4-C0AE-E143-A9DF-CE45EAB05712}" srcOrd="0" destOrd="0" presId="urn:microsoft.com/office/officeart/2005/8/layout/vList2"/>
    <dgm:cxn modelId="{C38B6A3C-01B0-C14B-B8F1-516FBAD5832A}" type="presParOf" srcId="{F27221F0-AABE-3C40-ABE4-6ACBF4C11B3A}" destId="{5BFC4C6C-4C86-8F44-8E92-8807088CD6EC}" srcOrd="1" destOrd="0" presId="urn:microsoft.com/office/officeart/2005/8/layout/vList2"/>
    <dgm:cxn modelId="{E11B4EC9-7612-6741-B47F-9D4C6B293ABF}" type="presParOf" srcId="{F27221F0-AABE-3C40-ABE4-6ACBF4C11B3A}" destId="{AC0AC7C4-E848-F34B-B1B0-9843B690397C}" srcOrd="2" destOrd="0" presId="urn:microsoft.com/office/officeart/2005/8/layout/vList2"/>
    <dgm:cxn modelId="{BA9FA8B2-B44D-3B49-A8BD-376F6DC4C7C4}" type="presParOf" srcId="{F27221F0-AABE-3C40-ABE4-6ACBF4C11B3A}" destId="{F9B50E1B-8DD3-A445-A0A1-B9532C89611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D0C05-1317-E844-ABE6-76A599D33996}">
      <dsp:nvSpPr>
        <dsp:cNvPr id="0" name=""/>
        <dsp:cNvSpPr/>
      </dsp:nvSpPr>
      <dsp:spPr>
        <a:xfrm>
          <a:off x="0" y="2815217"/>
          <a:ext cx="1656981" cy="92401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844" tIns="92456" rIns="117844" bIns="92456" numCol="1" spcCol="1270" anchor="ctr" anchorCtr="0">
          <a:noAutofit/>
        </a:bodyPr>
        <a:lstStyle/>
        <a:p>
          <a:pPr marL="0" lvl="0" indent="0" algn="ctr" defTabSz="577850">
            <a:lnSpc>
              <a:spcPct val="90000"/>
            </a:lnSpc>
            <a:spcBef>
              <a:spcPct val="0"/>
            </a:spcBef>
            <a:spcAft>
              <a:spcPct val="35000"/>
            </a:spcAft>
            <a:buNone/>
          </a:pPr>
          <a:r>
            <a:rPr lang="en-CA" sz="1300" b="1" kern="1200" dirty="0">
              <a:latin typeface="Times New Roman" panose="02020603050405020304" pitchFamily="18" charset="0"/>
              <a:cs typeface="Times New Roman" panose="02020603050405020304" pitchFamily="18" charset="0"/>
            </a:rPr>
            <a:t>Added </a:t>
          </a:r>
          <a:r>
            <a:rPr lang="en-CA" sz="1300" b="1" kern="1200" dirty="0" err="1">
              <a:latin typeface="Times New Roman" panose="02020603050405020304" pitchFamily="18" charset="0"/>
              <a:cs typeface="Times New Roman" panose="02020603050405020304" pitchFamily="18" charset="0"/>
            </a:rPr>
            <a:t>Month_Name</a:t>
          </a:r>
          <a:r>
            <a:rPr lang="en-CA" sz="1300" b="1" kern="1200" dirty="0">
              <a:latin typeface="Times New Roman" panose="02020603050405020304" pitchFamily="18" charset="0"/>
              <a:cs typeface="Times New Roman" panose="02020603050405020304" pitchFamily="18" charset="0"/>
            </a:rPr>
            <a:t> &amp; Latitude/Longitude</a:t>
          </a:r>
          <a:endParaRPr lang="en-CA" sz="1300" kern="1200" dirty="0">
            <a:latin typeface="Times New Roman" panose="02020603050405020304" pitchFamily="18" charset="0"/>
            <a:cs typeface="Times New Roman" panose="02020603050405020304" pitchFamily="18" charset="0"/>
          </a:endParaRPr>
        </a:p>
      </dsp:txBody>
      <dsp:txXfrm>
        <a:off x="0" y="2815217"/>
        <a:ext cx="1656981" cy="924017"/>
      </dsp:txXfrm>
    </dsp:sp>
    <dsp:sp modelId="{E5A11899-83F6-2F45-9AA2-1C58319551A5}">
      <dsp:nvSpPr>
        <dsp:cNvPr id="0" name=""/>
        <dsp:cNvSpPr/>
      </dsp:nvSpPr>
      <dsp:spPr>
        <a:xfrm>
          <a:off x="1656981" y="2815217"/>
          <a:ext cx="4970943" cy="92401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834" tIns="152400" rIns="100834" bIns="152400" numCol="1" spcCol="1270" anchor="ctr" anchorCtr="0">
          <a:noAutofit/>
        </a:bodyPr>
        <a:lstStyle/>
        <a:p>
          <a:pPr marL="0" lvl="0" indent="0" algn="just" defTabSz="533400">
            <a:lnSpc>
              <a:spcPct val="90000"/>
            </a:lnSpc>
            <a:spcBef>
              <a:spcPct val="0"/>
            </a:spcBef>
            <a:spcAft>
              <a:spcPct val="35000"/>
            </a:spcAft>
            <a:buNone/>
          </a:pPr>
          <a:r>
            <a:rPr lang="en-CA" sz="1200" b="0" i="0" kern="1200" dirty="0">
              <a:latin typeface="Times New Roman" panose="02020603050405020304" pitchFamily="18" charset="0"/>
              <a:cs typeface="Times New Roman" panose="02020603050405020304" pitchFamily="18" charset="0"/>
            </a:rPr>
            <a:t>The queries used CASE statements to imply a </a:t>
          </a:r>
          <a:r>
            <a:rPr lang="en-CA" sz="1200" b="0" i="0" kern="1200" dirty="0" err="1">
              <a:latin typeface="Times New Roman" panose="02020603050405020304" pitchFamily="18" charset="0"/>
              <a:cs typeface="Times New Roman" panose="02020603050405020304" pitchFamily="18" charset="0"/>
            </a:rPr>
            <a:t>Month_Name</a:t>
          </a:r>
          <a:r>
            <a:rPr lang="en-CA" sz="1200" b="0" i="0" kern="1200" dirty="0">
              <a:latin typeface="Times New Roman" panose="02020603050405020304" pitchFamily="18" charset="0"/>
              <a:cs typeface="Times New Roman" panose="02020603050405020304" pitchFamily="18" charset="0"/>
            </a:rPr>
            <a:t> to perform on time-series analysis, and it acquired latitude and longitude information to perform an advanced 3D mapping of city measures.</a:t>
          </a:r>
          <a:endParaRPr lang="en-CA" sz="1200" kern="1200" dirty="0">
            <a:latin typeface="Times New Roman" panose="02020603050405020304" pitchFamily="18" charset="0"/>
            <a:cs typeface="Times New Roman" panose="02020603050405020304" pitchFamily="18" charset="0"/>
          </a:endParaRPr>
        </a:p>
      </dsp:txBody>
      <dsp:txXfrm>
        <a:off x="1656981" y="2815217"/>
        <a:ext cx="4970943" cy="924017"/>
      </dsp:txXfrm>
    </dsp:sp>
    <dsp:sp modelId="{7F7A0425-63D1-F349-B58C-2F37DBA09A6A}">
      <dsp:nvSpPr>
        <dsp:cNvPr id="0" name=""/>
        <dsp:cNvSpPr/>
      </dsp:nvSpPr>
      <dsp:spPr>
        <a:xfrm rot="10800000">
          <a:off x="0" y="1407939"/>
          <a:ext cx="1656981" cy="1421138"/>
        </a:xfrm>
        <a:prstGeom prst="upArrowCallout">
          <a:avLst>
            <a:gd name="adj1" fmla="val 5000"/>
            <a:gd name="adj2" fmla="val 10000"/>
            <a:gd name="adj3" fmla="val 15000"/>
            <a:gd name="adj4" fmla="val 64977"/>
          </a:avLst>
        </a:prstGeom>
        <a:solidFill>
          <a:schemeClr val="accent2">
            <a:hueOff val="-203606"/>
            <a:satOff val="-1745"/>
            <a:lumOff val="-11568"/>
            <a:alphaOff val="0"/>
          </a:schemeClr>
        </a:solidFill>
        <a:ln w="12700" cap="flat" cmpd="sng" algn="ctr">
          <a:solidFill>
            <a:schemeClr val="accent2">
              <a:hueOff val="-203606"/>
              <a:satOff val="-1745"/>
              <a:lumOff val="-115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844" tIns="92456" rIns="117844" bIns="92456" numCol="1" spcCol="1270" anchor="ctr" anchorCtr="0">
          <a:noAutofit/>
        </a:bodyPr>
        <a:lstStyle/>
        <a:p>
          <a:pPr marL="0" lvl="0" indent="0" algn="ctr" defTabSz="577850">
            <a:lnSpc>
              <a:spcPct val="90000"/>
            </a:lnSpc>
            <a:spcBef>
              <a:spcPct val="0"/>
            </a:spcBef>
            <a:spcAft>
              <a:spcPct val="35000"/>
            </a:spcAft>
            <a:buNone/>
          </a:pPr>
          <a:r>
            <a:rPr lang="en-CA" sz="1300" b="1" kern="1200" dirty="0">
              <a:latin typeface="Times New Roman" panose="02020603050405020304" pitchFamily="18" charset="0"/>
              <a:cs typeface="Times New Roman" panose="02020603050405020304" pitchFamily="18" charset="0"/>
            </a:rPr>
            <a:t>Selected 5 Key Metrics</a:t>
          </a:r>
          <a:endParaRPr lang="en-CA" sz="1300" kern="1200" dirty="0">
            <a:latin typeface="Times New Roman" panose="02020603050405020304" pitchFamily="18" charset="0"/>
            <a:cs typeface="Times New Roman" panose="02020603050405020304" pitchFamily="18" charset="0"/>
          </a:endParaRPr>
        </a:p>
      </dsp:txBody>
      <dsp:txXfrm rot="-10800000">
        <a:off x="0" y="1407939"/>
        <a:ext cx="1656981" cy="923740"/>
      </dsp:txXfrm>
    </dsp:sp>
    <dsp:sp modelId="{E96D9C9C-148D-5240-BB34-03FE94DA5138}">
      <dsp:nvSpPr>
        <dsp:cNvPr id="0" name=""/>
        <dsp:cNvSpPr/>
      </dsp:nvSpPr>
      <dsp:spPr>
        <a:xfrm>
          <a:off x="1656981" y="1407939"/>
          <a:ext cx="4970943" cy="923740"/>
        </a:xfrm>
        <a:prstGeom prst="rect">
          <a:avLst/>
        </a:prstGeom>
        <a:solidFill>
          <a:schemeClr val="accent2">
            <a:tint val="40000"/>
            <a:alpha val="90000"/>
            <a:hueOff val="-157348"/>
            <a:satOff val="-4819"/>
            <a:lumOff val="-2556"/>
            <a:alphaOff val="0"/>
          </a:schemeClr>
        </a:solidFill>
        <a:ln w="12700" cap="flat" cmpd="sng" algn="ctr">
          <a:solidFill>
            <a:schemeClr val="accent2">
              <a:tint val="40000"/>
              <a:alpha val="90000"/>
              <a:hueOff val="-157348"/>
              <a:satOff val="-4819"/>
              <a:lumOff val="-25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834" tIns="152400" rIns="100834" bIns="152400" numCol="1" spcCol="1270" anchor="ctr" anchorCtr="0">
          <a:noAutofit/>
        </a:bodyPr>
        <a:lstStyle/>
        <a:p>
          <a:pPr marL="0" lvl="0" indent="0" algn="just" defTabSz="533400">
            <a:lnSpc>
              <a:spcPct val="90000"/>
            </a:lnSpc>
            <a:spcBef>
              <a:spcPct val="0"/>
            </a:spcBef>
            <a:spcAft>
              <a:spcPct val="35000"/>
            </a:spcAft>
            <a:buNone/>
          </a:pPr>
          <a:r>
            <a:rPr lang="en-CA" sz="1200" b="0" i="0" kern="1200" dirty="0">
              <a:latin typeface="Times New Roman" panose="02020603050405020304" pitchFamily="18" charset="0"/>
              <a:cs typeface="Times New Roman" panose="02020603050405020304" pitchFamily="18" charset="0"/>
            </a:rPr>
            <a:t>The following five key indicators are selected: average rent CPI, rate of employment, rate of violent crimes, the rate of gas price, and the rate of total </a:t>
          </a:r>
          <a:r>
            <a:rPr lang="en-US" sz="1200" b="0" i="0" kern="1200" dirty="0">
              <a:latin typeface="Times New Roman" panose="02020603050405020304" pitchFamily="18" charset="0"/>
              <a:cs typeface="Times New Roman" panose="02020603050405020304" pitchFamily="18" charset="0"/>
            </a:rPr>
            <a:t>precipitation,</a:t>
          </a:r>
          <a:r>
            <a:rPr lang="en-CA" sz="1200" b="0" i="0" kern="1200" dirty="0">
              <a:latin typeface="Times New Roman" panose="02020603050405020304" pitchFamily="18" charset="0"/>
              <a:cs typeface="Times New Roman" panose="02020603050405020304" pitchFamily="18" charset="0"/>
            </a:rPr>
            <a:t> so that the living conditions in cities are discussed in a comprehensive way.</a:t>
          </a:r>
          <a:endParaRPr lang="en-CA" sz="1200" kern="1200" dirty="0">
            <a:latin typeface="Times New Roman" panose="02020603050405020304" pitchFamily="18" charset="0"/>
            <a:cs typeface="Times New Roman" panose="02020603050405020304" pitchFamily="18" charset="0"/>
          </a:endParaRPr>
        </a:p>
      </dsp:txBody>
      <dsp:txXfrm>
        <a:off x="1656981" y="1407939"/>
        <a:ext cx="4970943" cy="923740"/>
      </dsp:txXfrm>
    </dsp:sp>
    <dsp:sp modelId="{A88B2399-D560-8745-9CCA-2ECC5AEC71CA}">
      <dsp:nvSpPr>
        <dsp:cNvPr id="0" name=""/>
        <dsp:cNvSpPr/>
      </dsp:nvSpPr>
      <dsp:spPr>
        <a:xfrm rot="10800000">
          <a:off x="0" y="661"/>
          <a:ext cx="1656981" cy="1421138"/>
        </a:xfrm>
        <a:prstGeom prst="upArrowCallout">
          <a:avLst>
            <a:gd name="adj1" fmla="val 5000"/>
            <a:gd name="adj2" fmla="val 10000"/>
            <a:gd name="adj3" fmla="val 15000"/>
            <a:gd name="adj4" fmla="val 64977"/>
          </a:avLst>
        </a:prstGeom>
        <a:solidFill>
          <a:schemeClr val="accent2">
            <a:hueOff val="-407213"/>
            <a:satOff val="-3490"/>
            <a:lumOff val="-23137"/>
            <a:alphaOff val="0"/>
          </a:schemeClr>
        </a:solidFill>
        <a:ln w="12700" cap="flat" cmpd="sng" algn="ctr">
          <a:solidFill>
            <a:schemeClr val="accent2">
              <a:hueOff val="-407213"/>
              <a:satOff val="-3490"/>
              <a:lumOff val="-2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844" tIns="92456" rIns="117844" bIns="92456" numCol="1" spcCol="1270" anchor="ctr" anchorCtr="0">
          <a:noAutofit/>
        </a:bodyPr>
        <a:lstStyle/>
        <a:p>
          <a:pPr marL="0" lvl="0" indent="0" algn="ctr" defTabSz="577850">
            <a:lnSpc>
              <a:spcPct val="90000"/>
            </a:lnSpc>
            <a:spcBef>
              <a:spcPct val="0"/>
            </a:spcBef>
            <a:spcAft>
              <a:spcPct val="35000"/>
            </a:spcAft>
            <a:buNone/>
          </a:pPr>
          <a:r>
            <a:rPr lang="en-CA" sz="1300" b="1" kern="1200" dirty="0">
              <a:latin typeface="Times New Roman" panose="02020603050405020304" pitchFamily="18" charset="0"/>
              <a:cs typeface="Times New Roman" panose="02020603050405020304" pitchFamily="18" charset="0"/>
            </a:rPr>
            <a:t>Joined Cities and Metrics</a:t>
          </a:r>
          <a:endParaRPr lang="en-CA" sz="1300" kern="1200" dirty="0">
            <a:latin typeface="Times New Roman" panose="02020603050405020304" pitchFamily="18" charset="0"/>
            <a:cs typeface="Times New Roman" panose="02020603050405020304" pitchFamily="18" charset="0"/>
          </a:endParaRPr>
        </a:p>
      </dsp:txBody>
      <dsp:txXfrm rot="-10800000">
        <a:off x="0" y="661"/>
        <a:ext cx="1656981" cy="923740"/>
      </dsp:txXfrm>
    </dsp:sp>
    <dsp:sp modelId="{1B3D2718-AF12-3F41-8EF0-4700E5208973}">
      <dsp:nvSpPr>
        <dsp:cNvPr id="0" name=""/>
        <dsp:cNvSpPr/>
      </dsp:nvSpPr>
      <dsp:spPr>
        <a:xfrm>
          <a:off x="1656981" y="661"/>
          <a:ext cx="4970943" cy="923740"/>
        </a:xfrm>
        <a:prstGeom prst="rect">
          <a:avLst/>
        </a:prstGeom>
        <a:solidFill>
          <a:schemeClr val="accent2">
            <a:tint val="40000"/>
            <a:alpha val="90000"/>
            <a:hueOff val="-314695"/>
            <a:satOff val="-9638"/>
            <a:lumOff val="-5112"/>
            <a:alphaOff val="0"/>
          </a:schemeClr>
        </a:solidFill>
        <a:ln w="12700" cap="flat" cmpd="sng" algn="ctr">
          <a:solidFill>
            <a:schemeClr val="accent2">
              <a:tint val="40000"/>
              <a:alpha val="90000"/>
              <a:hueOff val="-314695"/>
              <a:satOff val="-9638"/>
              <a:lumOff val="-51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834" tIns="152400" rIns="100834" bIns="152400" numCol="1" spcCol="1270" anchor="ctr" anchorCtr="0">
          <a:noAutofit/>
        </a:bodyPr>
        <a:lstStyle/>
        <a:p>
          <a:pPr marL="0" lvl="0" indent="0" algn="just" defTabSz="533400">
            <a:lnSpc>
              <a:spcPct val="90000"/>
            </a:lnSpc>
            <a:spcBef>
              <a:spcPct val="0"/>
            </a:spcBef>
            <a:spcAft>
              <a:spcPct val="35000"/>
            </a:spcAft>
            <a:buNone/>
          </a:pPr>
          <a:r>
            <a:rPr lang="en-CA" sz="1200" b="0" i="0" kern="1200" dirty="0">
              <a:latin typeface="Times New Roman" panose="02020603050405020304" pitchFamily="18" charset="0"/>
              <a:cs typeface="Times New Roman" panose="02020603050405020304" pitchFamily="18" charset="0"/>
            </a:rPr>
            <a:t>Starting with the assignment, SQL queries were used to combine different sets of data about </a:t>
          </a:r>
          <a:r>
            <a:rPr lang="en-US" sz="1200" b="0" i="0" kern="1200" dirty="0">
              <a:latin typeface="Times New Roman" panose="02020603050405020304" pitchFamily="18" charset="0"/>
              <a:cs typeface="Times New Roman" panose="02020603050405020304" pitchFamily="18" charset="0"/>
            </a:rPr>
            <a:t>cities, using the </a:t>
          </a:r>
          <a:r>
            <a:rPr lang="en-US" sz="1200" b="0" i="0" kern="1200" dirty="0" err="1">
              <a:latin typeface="Times New Roman" panose="02020603050405020304" pitchFamily="18" charset="0"/>
              <a:cs typeface="Times New Roman" panose="02020603050405020304" pitchFamily="18" charset="0"/>
            </a:rPr>
            <a:t>City_Id</a:t>
          </a:r>
          <a:r>
            <a:rPr lang="en-US" sz="1200" b="0" i="0" kern="1200" dirty="0">
              <a:latin typeface="Times New Roman" panose="02020603050405020304" pitchFamily="18" charset="0"/>
              <a:cs typeface="Times New Roman" panose="02020603050405020304" pitchFamily="18" charset="0"/>
            </a:rPr>
            <a:t> field as a common identifier.</a:t>
          </a:r>
          <a:r>
            <a:rPr lang="en-CA" sz="1200" b="0" i="0" kern="1200" dirty="0">
              <a:latin typeface="Times New Roman" panose="02020603050405020304" pitchFamily="18" charset="0"/>
              <a:cs typeface="Times New Roman" panose="02020603050405020304" pitchFamily="18" charset="0"/>
            </a:rPr>
            <a:t> This combination provided an overall picture of the metrics of each of the cities.</a:t>
          </a:r>
          <a:endParaRPr lang="en-US" sz="1200" kern="1200" dirty="0">
            <a:latin typeface="Times New Roman" panose="02020603050405020304" pitchFamily="18" charset="0"/>
            <a:cs typeface="Times New Roman" panose="02020603050405020304" pitchFamily="18" charset="0"/>
          </a:endParaRPr>
        </a:p>
      </dsp:txBody>
      <dsp:txXfrm>
        <a:off x="1656981" y="661"/>
        <a:ext cx="4970943" cy="923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0D28D-78E5-3348-9A3A-4FEC6A002FBB}">
      <dsp:nvSpPr>
        <dsp:cNvPr id="0" name=""/>
        <dsp:cNvSpPr/>
      </dsp:nvSpPr>
      <dsp:spPr>
        <a:xfrm>
          <a:off x="0" y="334332"/>
          <a:ext cx="6239599" cy="1700999"/>
        </a:xfrm>
        <a:prstGeom prst="rect">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84262" tIns="374904" rIns="484262" bIns="128016" numCol="1" spcCol="1270" anchor="t" anchorCtr="0">
          <a:noAutofit/>
        </a:bodyPr>
        <a:lstStyle/>
        <a:p>
          <a:pPr marL="171450" lvl="1" indent="-171450" algn="l" defTabSz="800100">
            <a:lnSpc>
              <a:spcPct val="90000"/>
            </a:lnSpc>
            <a:spcBef>
              <a:spcPct val="0"/>
            </a:spcBef>
            <a:spcAft>
              <a:spcPct val="15000"/>
            </a:spcAft>
            <a:buChar char="•"/>
          </a:pPr>
          <a:r>
            <a:rPr lang="en-CA" sz="1800" b="0" i="0" kern="1200" dirty="0"/>
            <a:t>Employment rate is a more precise indicator of whether people are employed or not instead of focusing on those willing to work and it gives a fair idea of how well the job market is collecting the actual figures.</a:t>
          </a:r>
          <a:endParaRPr lang="en-US" sz="1800" kern="1200" dirty="0"/>
        </a:p>
      </dsp:txBody>
      <dsp:txXfrm>
        <a:off x="0" y="334332"/>
        <a:ext cx="6239599" cy="1700999"/>
      </dsp:txXfrm>
    </dsp:sp>
    <dsp:sp modelId="{87385F19-5018-A24D-9B27-6C5119E3395A}">
      <dsp:nvSpPr>
        <dsp:cNvPr id="0" name=""/>
        <dsp:cNvSpPr/>
      </dsp:nvSpPr>
      <dsp:spPr>
        <a:xfrm>
          <a:off x="311979" y="68652"/>
          <a:ext cx="4367719" cy="531360"/>
        </a:xfrm>
        <a:prstGeom prst="roundRect">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089" tIns="0" rIns="165089" bIns="0" numCol="1" spcCol="1270" anchor="ctr" anchorCtr="0">
          <a:noAutofit/>
        </a:bodyPr>
        <a:lstStyle/>
        <a:p>
          <a:pPr marL="0" lvl="0" indent="0" algn="l" defTabSz="800100">
            <a:lnSpc>
              <a:spcPct val="90000"/>
            </a:lnSpc>
            <a:spcBef>
              <a:spcPct val="0"/>
            </a:spcBef>
            <a:spcAft>
              <a:spcPct val="35000"/>
            </a:spcAft>
            <a:buNone/>
            <a:defRPr b="1"/>
          </a:pPr>
          <a:r>
            <a:rPr lang="en-CA" sz="1800" b="1" kern="1200"/>
            <a:t>Actual Employment Levels</a:t>
          </a:r>
          <a:endParaRPr lang="en-CA" sz="1800" kern="1200"/>
        </a:p>
      </dsp:txBody>
      <dsp:txXfrm>
        <a:off x="337918" y="94591"/>
        <a:ext cx="4315841" cy="479482"/>
      </dsp:txXfrm>
    </dsp:sp>
    <dsp:sp modelId="{01C60458-C43E-1849-83BB-7E9954E4622C}">
      <dsp:nvSpPr>
        <dsp:cNvPr id="0" name=""/>
        <dsp:cNvSpPr/>
      </dsp:nvSpPr>
      <dsp:spPr>
        <a:xfrm>
          <a:off x="0" y="2398212"/>
          <a:ext cx="6239599" cy="1474199"/>
        </a:xfrm>
        <a:prstGeom prst="rect">
          <a:avLst/>
        </a:prstGeom>
        <a:solidFill>
          <a:schemeClr val="lt1">
            <a:alpha val="90000"/>
            <a:hueOff val="0"/>
            <a:satOff val="0"/>
            <a:lumOff val="0"/>
            <a:alphaOff val="0"/>
          </a:schemeClr>
        </a:solidFill>
        <a:ln w="6350" cap="flat" cmpd="sng" algn="ctr">
          <a:solidFill>
            <a:schemeClr val="accent3">
              <a:shade val="80000"/>
              <a:hueOff val="138715"/>
              <a:satOff val="-9120"/>
              <a:lumOff val="2884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84262" tIns="374904" rIns="484262" bIns="128016" numCol="1" spcCol="1270" anchor="t" anchorCtr="0">
          <a:noAutofit/>
        </a:bodyPr>
        <a:lstStyle/>
        <a:p>
          <a:pPr marL="171450" lvl="1" indent="-171450" algn="l" defTabSz="800100">
            <a:lnSpc>
              <a:spcPct val="90000"/>
            </a:lnSpc>
            <a:spcBef>
              <a:spcPct val="0"/>
            </a:spcBef>
            <a:spcAft>
              <a:spcPct val="15000"/>
            </a:spcAft>
            <a:buChar char="•"/>
          </a:pPr>
          <a:r>
            <a:rPr lang="en-CA" sz="1800" b="0" i="0" kern="1200" dirty="0"/>
            <a:t>Higher rate of employment increases the likelihood of new graduates in getting jobs and as such this variable is very important when considering post-graduate prospects.</a:t>
          </a:r>
          <a:endParaRPr lang="en-CA" sz="1800" kern="1200" dirty="0"/>
        </a:p>
      </dsp:txBody>
      <dsp:txXfrm>
        <a:off x="0" y="2398212"/>
        <a:ext cx="6239599" cy="1474199"/>
      </dsp:txXfrm>
    </dsp:sp>
    <dsp:sp modelId="{AF172D00-6623-3C43-B857-4DF15CC80082}">
      <dsp:nvSpPr>
        <dsp:cNvPr id="0" name=""/>
        <dsp:cNvSpPr/>
      </dsp:nvSpPr>
      <dsp:spPr>
        <a:xfrm>
          <a:off x="311979" y="2132532"/>
          <a:ext cx="4367719" cy="531360"/>
        </a:xfrm>
        <a:prstGeom prst="roundRect">
          <a:avLst/>
        </a:prstGeom>
        <a:gradFill rotWithShape="0">
          <a:gsLst>
            <a:gs pos="0">
              <a:schemeClr val="accent3">
                <a:shade val="80000"/>
                <a:hueOff val="138715"/>
                <a:satOff val="-9120"/>
                <a:lumOff val="28842"/>
                <a:alphaOff val="0"/>
                <a:satMod val="103000"/>
                <a:lumMod val="102000"/>
                <a:tint val="94000"/>
              </a:schemeClr>
            </a:gs>
            <a:gs pos="50000">
              <a:schemeClr val="accent3">
                <a:shade val="80000"/>
                <a:hueOff val="138715"/>
                <a:satOff val="-9120"/>
                <a:lumOff val="28842"/>
                <a:alphaOff val="0"/>
                <a:satMod val="110000"/>
                <a:lumMod val="100000"/>
                <a:shade val="100000"/>
              </a:schemeClr>
            </a:gs>
            <a:gs pos="100000">
              <a:schemeClr val="accent3">
                <a:shade val="80000"/>
                <a:hueOff val="138715"/>
                <a:satOff val="-9120"/>
                <a:lumOff val="288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089" tIns="0" rIns="165089" bIns="0" numCol="1" spcCol="1270" anchor="ctr" anchorCtr="0">
          <a:noAutofit/>
        </a:bodyPr>
        <a:lstStyle/>
        <a:p>
          <a:pPr marL="0" lvl="0" indent="0" algn="l" defTabSz="800100">
            <a:lnSpc>
              <a:spcPct val="90000"/>
            </a:lnSpc>
            <a:spcBef>
              <a:spcPct val="0"/>
            </a:spcBef>
            <a:spcAft>
              <a:spcPct val="35000"/>
            </a:spcAft>
            <a:buNone/>
            <a:defRPr b="1"/>
          </a:pPr>
          <a:r>
            <a:rPr lang="en-CA" sz="1800" b="1" kern="1200"/>
            <a:t>Post-Graduation Insights</a:t>
          </a:r>
          <a:endParaRPr lang="en-CA" sz="1800" kern="1200"/>
        </a:p>
      </dsp:txBody>
      <dsp:txXfrm>
        <a:off x="337918" y="2158471"/>
        <a:ext cx="4315841"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669BF-17DF-7341-9A46-5BE31BDCB5B0}">
      <dsp:nvSpPr>
        <dsp:cNvPr id="0" name=""/>
        <dsp:cNvSpPr/>
      </dsp:nvSpPr>
      <dsp:spPr>
        <a:xfrm>
          <a:off x="1538662" y="345"/>
          <a:ext cx="3661101" cy="190836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036" tIns="484724" rIns="71036" bIns="484724" numCol="1" spcCol="1270" anchor="ctr" anchorCtr="0">
          <a:noAutofit/>
        </a:bodyPr>
        <a:lstStyle/>
        <a:p>
          <a:pPr marL="0" lvl="0" indent="0" algn="just" defTabSz="622300">
            <a:lnSpc>
              <a:spcPct val="90000"/>
            </a:lnSpc>
            <a:spcBef>
              <a:spcPct val="0"/>
            </a:spcBef>
            <a:spcAft>
              <a:spcPct val="35000"/>
            </a:spcAft>
            <a:buNone/>
          </a:pPr>
          <a:r>
            <a:rPr lang="en-US" sz="1400" b="0" i="0" kern="1200" dirty="0"/>
            <a:t>The Average</a:t>
          </a:r>
          <a:r>
            <a:rPr lang="en-CA" sz="1400" b="0" i="0" kern="1200" dirty="0"/>
            <a:t> </a:t>
          </a:r>
          <a:r>
            <a:rPr lang="en-US" sz="1400" b="0" i="0" kern="1200" dirty="0"/>
            <a:t>Rent</a:t>
          </a:r>
          <a:r>
            <a:rPr lang="en-CA" sz="1400" b="0" i="0" kern="1200" dirty="0"/>
            <a:t> Consumer Price Index shows the average price of apartments in every city, which is a basic requirement </a:t>
          </a:r>
          <a:r>
            <a:rPr lang="en-US" sz="1400" b="0" i="0" kern="1200" dirty="0"/>
            <a:t>for</a:t>
          </a:r>
          <a:r>
            <a:rPr lang="en-CA" sz="1400" b="0" i="0" kern="1200" dirty="0"/>
            <a:t> each person </a:t>
          </a:r>
          <a:r>
            <a:rPr lang="en-US" sz="1400" b="0" i="0" kern="1200" dirty="0"/>
            <a:t>who</a:t>
          </a:r>
          <a:r>
            <a:rPr lang="en-CA" sz="1400" b="0" i="0" kern="1200" dirty="0"/>
            <a:t> wants to move to a new place.</a:t>
          </a:r>
          <a:endParaRPr lang="en-US" sz="1400" kern="1200" dirty="0">
            <a:latin typeface="Times New Roman" panose="02020603050405020304" pitchFamily="18" charset="0"/>
            <a:cs typeface="Times New Roman" panose="02020603050405020304" pitchFamily="18" charset="0"/>
          </a:endParaRPr>
        </a:p>
      </dsp:txBody>
      <dsp:txXfrm>
        <a:off x="1538662" y="345"/>
        <a:ext cx="3661101" cy="1908363"/>
      </dsp:txXfrm>
    </dsp:sp>
    <dsp:sp modelId="{090389CE-38BF-0E4F-8E2D-4B52A5076AF7}">
      <dsp:nvSpPr>
        <dsp:cNvPr id="0" name=""/>
        <dsp:cNvSpPr/>
      </dsp:nvSpPr>
      <dsp:spPr>
        <a:xfrm>
          <a:off x="1356" y="345"/>
          <a:ext cx="1537305" cy="190836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433" tIns="188504" rIns="48433" bIns="188504" numCol="1" spcCol="1270" anchor="ctr" anchorCtr="0">
          <a:noAutofit/>
        </a:bodyPr>
        <a:lstStyle/>
        <a:p>
          <a:pPr marL="0" lvl="0" indent="0" algn="ctr" defTabSz="755650">
            <a:lnSpc>
              <a:spcPct val="90000"/>
            </a:lnSpc>
            <a:spcBef>
              <a:spcPct val="0"/>
            </a:spcBef>
            <a:spcAft>
              <a:spcPct val="35000"/>
            </a:spcAft>
            <a:buNone/>
          </a:pPr>
          <a:r>
            <a:rPr lang="en-CA" sz="1700" b="1" kern="1200" dirty="0"/>
            <a:t>Housing Affordability</a:t>
          </a:r>
          <a:endParaRPr lang="en-CA" sz="1700" kern="1200" dirty="0">
            <a:latin typeface="Times New Roman" panose="02020603050405020304" pitchFamily="18" charset="0"/>
            <a:cs typeface="Times New Roman" panose="02020603050405020304" pitchFamily="18" charset="0"/>
          </a:endParaRPr>
        </a:p>
      </dsp:txBody>
      <dsp:txXfrm>
        <a:off x="1356" y="345"/>
        <a:ext cx="1537305" cy="1908363"/>
      </dsp:txXfrm>
    </dsp:sp>
    <dsp:sp modelId="{05D2C5E4-8CF6-9447-8346-BA5A1A3EE965}">
      <dsp:nvSpPr>
        <dsp:cNvPr id="0" name=""/>
        <dsp:cNvSpPr/>
      </dsp:nvSpPr>
      <dsp:spPr>
        <a:xfrm>
          <a:off x="1546391" y="2023210"/>
          <a:ext cx="3652974" cy="1908363"/>
        </a:xfrm>
        <a:prstGeom prst="rect">
          <a:avLst/>
        </a:prstGeom>
        <a:solidFill>
          <a:schemeClr val="accent2">
            <a:tint val="40000"/>
            <a:alpha val="90000"/>
            <a:hueOff val="-314695"/>
            <a:satOff val="-9638"/>
            <a:lumOff val="-5112"/>
            <a:alphaOff val="0"/>
          </a:schemeClr>
        </a:solidFill>
        <a:ln w="12700" cap="flat" cmpd="sng" algn="ctr">
          <a:solidFill>
            <a:schemeClr val="accent2">
              <a:tint val="40000"/>
              <a:alpha val="90000"/>
              <a:hueOff val="-314695"/>
              <a:satOff val="-9638"/>
              <a:lumOff val="-51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878" tIns="484724" rIns="70878" bIns="484724" numCol="1" spcCol="1270" anchor="ctr" anchorCtr="0">
          <a:noAutofit/>
        </a:bodyPr>
        <a:lstStyle/>
        <a:p>
          <a:pPr marL="0" lvl="0" indent="0" algn="just" defTabSz="622300">
            <a:lnSpc>
              <a:spcPct val="90000"/>
            </a:lnSpc>
            <a:spcBef>
              <a:spcPct val="0"/>
            </a:spcBef>
            <a:spcAft>
              <a:spcPct val="35000"/>
            </a:spcAft>
            <a:buNone/>
          </a:pPr>
          <a:r>
            <a:rPr lang="en-CA" sz="1400" b="0" i="0" kern="1200" dirty="0"/>
            <a:t>This measure would be more informative when used in combination with employment </a:t>
          </a:r>
          <a:r>
            <a:rPr lang="en-US" sz="1400" b="0" i="0" kern="1200" dirty="0"/>
            <a:t>data,</a:t>
          </a:r>
          <a:r>
            <a:rPr lang="en-CA" sz="1400" b="0" i="0" kern="1200" dirty="0"/>
            <a:t> since a clearer picture </a:t>
          </a:r>
          <a:r>
            <a:rPr lang="en-US" sz="1400" b="0" i="0" kern="1200" dirty="0"/>
            <a:t>of</a:t>
          </a:r>
          <a:r>
            <a:rPr lang="en-CA" sz="1400" b="0" i="0" kern="1200" dirty="0"/>
            <a:t> the level of funds that can </a:t>
          </a:r>
          <a:r>
            <a:rPr lang="en-US" sz="1400" b="0" i="0" kern="1200" dirty="0"/>
            <a:t>be</a:t>
          </a:r>
          <a:r>
            <a:rPr lang="en-CA" sz="1400" b="0" i="0" kern="1200" dirty="0"/>
            <a:t> spent on purchasing power and </a:t>
          </a:r>
          <a:r>
            <a:rPr lang="en-US" sz="1400" b="0" i="0" kern="1200" dirty="0"/>
            <a:t>all-around</a:t>
          </a:r>
          <a:r>
            <a:rPr lang="en-CA" sz="1400" b="0" i="0" kern="1200" dirty="0"/>
            <a:t> affordability will be developed.</a:t>
          </a:r>
          <a:endParaRPr lang="en-CA" sz="1400" kern="1200" dirty="0">
            <a:latin typeface="Times New Roman" panose="02020603050405020304" pitchFamily="18" charset="0"/>
            <a:cs typeface="Times New Roman" panose="02020603050405020304" pitchFamily="18" charset="0"/>
          </a:endParaRPr>
        </a:p>
      </dsp:txBody>
      <dsp:txXfrm>
        <a:off x="1546391" y="2023210"/>
        <a:ext cx="3652974" cy="1908363"/>
      </dsp:txXfrm>
    </dsp:sp>
    <dsp:sp modelId="{91C845EF-9D23-8842-A11E-055F0A7CC501}">
      <dsp:nvSpPr>
        <dsp:cNvPr id="0" name=""/>
        <dsp:cNvSpPr/>
      </dsp:nvSpPr>
      <dsp:spPr>
        <a:xfrm>
          <a:off x="1356" y="2023210"/>
          <a:ext cx="1545034" cy="1908363"/>
        </a:xfrm>
        <a:prstGeom prst="rect">
          <a:avLst/>
        </a:prstGeom>
        <a:solidFill>
          <a:schemeClr val="accent2">
            <a:hueOff val="-407213"/>
            <a:satOff val="-3490"/>
            <a:lumOff val="-23137"/>
            <a:alphaOff val="0"/>
          </a:schemeClr>
        </a:solidFill>
        <a:ln w="12700" cap="flat" cmpd="sng" algn="ctr">
          <a:solidFill>
            <a:schemeClr val="accent2">
              <a:hueOff val="-407213"/>
              <a:satOff val="-3490"/>
              <a:lumOff val="-2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26" tIns="188504" rIns="48326" bIns="188504" numCol="1" spcCol="1270" anchor="ctr" anchorCtr="0">
          <a:noAutofit/>
        </a:bodyPr>
        <a:lstStyle/>
        <a:p>
          <a:pPr marL="0" lvl="0" indent="0" algn="ctr" defTabSz="755650">
            <a:lnSpc>
              <a:spcPct val="90000"/>
            </a:lnSpc>
            <a:spcBef>
              <a:spcPct val="0"/>
            </a:spcBef>
            <a:spcAft>
              <a:spcPct val="35000"/>
            </a:spcAft>
            <a:buNone/>
          </a:pPr>
          <a:r>
            <a:rPr lang="en-CA" sz="1700" b="1" kern="1200" dirty="0"/>
            <a:t>Focuses on Employment Data</a:t>
          </a:r>
          <a:endParaRPr lang="en-CA" sz="1700" kern="1200" dirty="0">
            <a:latin typeface="Times New Roman" panose="02020603050405020304" pitchFamily="18" charset="0"/>
            <a:cs typeface="Times New Roman" panose="02020603050405020304" pitchFamily="18" charset="0"/>
          </a:endParaRPr>
        </a:p>
      </dsp:txBody>
      <dsp:txXfrm>
        <a:off x="1356" y="2023210"/>
        <a:ext cx="1545034" cy="19083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53764-4564-1346-B557-496D67C4FF4E}">
      <dsp:nvSpPr>
        <dsp:cNvPr id="0" name=""/>
        <dsp:cNvSpPr/>
      </dsp:nvSpPr>
      <dsp:spPr>
        <a:xfrm>
          <a:off x="30" y="281049"/>
          <a:ext cx="2915671" cy="6048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CA" sz="2100" b="1" kern="1200" dirty="0"/>
            <a:t>Serious Safety Threats</a:t>
          </a:r>
          <a:endParaRPr lang="en-CA" sz="2100" kern="1200" dirty="0"/>
        </a:p>
      </dsp:txBody>
      <dsp:txXfrm>
        <a:off x="30" y="281049"/>
        <a:ext cx="2915671" cy="604800"/>
      </dsp:txXfrm>
    </dsp:sp>
    <dsp:sp modelId="{B9474E87-1C00-594E-9822-EA6E056A7985}">
      <dsp:nvSpPr>
        <dsp:cNvPr id="0" name=""/>
        <dsp:cNvSpPr/>
      </dsp:nvSpPr>
      <dsp:spPr>
        <a:xfrm>
          <a:off x="30" y="885849"/>
          <a:ext cx="2915671" cy="2774165"/>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CA" sz="2100" kern="1200" dirty="0"/>
            <a:t>The metric focuses on violent crimes such as assault and robbery, providing an assessment of the most severe safety threats present in each city.</a:t>
          </a:r>
          <a:endParaRPr lang="en-US" sz="2100" kern="1200" dirty="0"/>
        </a:p>
      </dsp:txBody>
      <dsp:txXfrm>
        <a:off x="30" y="885849"/>
        <a:ext cx="2915671" cy="2774165"/>
      </dsp:txXfrm>
    </dsp:sp>
    <dsp:sp modelId="{2A95A43C-3D8F-214F-B7C7-A92065AD6478}">
      <dsp:nvSpPr>
        <dsp:cNvPr id="0" name=""/>
        <dsp:cNvSpPr/>
      </dsp:nvSpPr>
      <dsp:spPr>
        <a:xfrm>
          <a:off x="3323896" y="281049"/>
          <a:ext cx="2915671" cy="6048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CA" sz="2100" b="1" kern="1200" dirty="0"/>
            <a:t>Impact on Daily Life</a:t>
          </a:r>
          <a:endParaRPr lang="en-CA" sz="2100" kern="1200" dirty="0"/>
        </a:p>
      </dsp:txBody>
      <dsp:txXfrm>
        <a:off x="3323896" y="281049"/>
        <a:ext cx="2915671" cy="604800"/>
      </dsp:txXfrm>
    </dsp:sp>
    <dsp:sp modelId="{A809568D-3D0F-0A44-ABB5-1F4B3BA9EF4D}">
      <dsp:nvSpPr>
        <dsp:cNvPr id="0" name=""/>
        <dsp:cNvSpPr/>
      </dsp:nvSpPr>
      <dsp:spPr>
        <a:xfrm>
          <a:off x="3323896" y="885849"/>
          <a:ext cx="2915671" cy="2774165"/>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CA" sz="2100" kern="1200" dirty="0"/>
            <a:t>Personal safety significantly impacts mental well-being, overall livability, and the freedom to move about the city, underpinning the importance of this factor.</a:t>
          </a:r>
        </a:p>
      </dsp:txBody>
      <dsp:txXfrm>
        <a:off x="3323896" y="885849"/>
        <a:ext cx="2915671" cy="27741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92A69-0AFC-4FB0-9C10-FCEF5601C1AA}">
      <dsp:nvSpPr>
        <dsp:cNvPr id="0" name=""/>
        <dsp:cNvSpPr/>
      </dsp:nvSpPr>
      <dsp:spPr>
        <a:xfrm>
          <a:off x="937937" y="285354"/>
          <a:ext cx="1066078" cy="1066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2BC56-E213-48D7-993E-0CFFEEDC353C}">
      <dsp:nvSpPr>
        <dsp:cNvPr id="0" name=""/>
        <dsp:cNvSpPr/>
      </dsp:nvSpPr>
      <dsp:spPr>
        <a:xfrm>
          <a:off x="1504" y="1488195"/>
          <a:ext cx="3045937" cy="45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CA" sz="1500" b="0" i="0" kern="1200" dirty="0"/>
            <a:t>Approximate Cost of Transportation</a:t>
          </a:r>
          <a:endParaRPr lang="en-CA" sz="1500" kern="1200" dirty="0">
            <a:latin typeface="Times New Roman" panose="02020603050405020304" pitchFamily="18" charset="0"/>
            <a:cs typeface="Times New Roman" panose="02020603050405020304" pitchFamily="18" charset="0"/>
          </a:endParaRPr>
        </a:p>
      </dsp:txBody>
      <dsp:txXfrm>
        <a:off x="1504" y="1488195"/>
        <a:ext cx="3045937" cy="456890"/>
      </dsp:txXfrm>
    </dsp:sp>
    <dsp:sp modelId="{614F8A5F-79CA-4D63-B7F4-7E58F96C18C5}">
      <dsp:nvSpPr>
        <dsp:cNvPr id="0" name=""/>
        <dsp:cNvSpPr/>
      </dsp:nvSpPr>
      <dsp:spPr>
        <a:xfrm>
          <a:off x="1504" y="2008448"/>
          <a:ext cx="3045937" cy="144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1400" b="0" i="0" kern="1200" dirty="0"/>
            <a:t>The cost of gasoline per litre in price will be one of the cumulative measures to be employed to handle transportation costs, which is influential in the day-to-day commuting, supplies, and movement of all kinds in the city.</a:t>
          </a:r>
          <a:endParaRPr lang="en-US" sz="1400" kern="1200" dirty="0">
            <a:latin typeface="Times New Roman" panose="02020603050405020304" pitchFamily="18" charset="0"/>
            <a:cs typeface="Times New Roman" panose="02020603050405020304" pitchFamily="18" charset="0"/>
          </a:endParaRPr>
        </a:p>
      </dsp:txBody>
      <dsp:txXfrm>
        <a:off x="1504" y="2008448"/>
        <a:ext cx="3045937" cy="1445560"/>
      </dsp:txXfrm>
    </dsp:sp>
    <dsp:sp modelId="{337A0773-67A7-4BD5-A4A3-2E48693E6719}">
      <dsp:nvSpPr>
        <dsp:cNvPr id="0" name=""/>
        <dsp:cNvSpPr/>
      </dsp:nvSpPr>
      <dsp:spPr>
        <a:xfrm>
          <a:off x="4521007" y="285354"/>
          <a:ext cx="1066078" cy="1066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40519E-CB21-4658-97BC-633FD4EF3718}">
      <dsp:nvSpPr>
        <dsp:cNvPr id="0" name=""/>
        <dsp:cNvSpPr/>
      </dsp:nvSpPr>
      <dsp:spPr>
        <a:xfrm>
          <a:off x="3580481" y="1488195"/>
          <a:ext cx="3045937" cy="45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CA" sz="1500" b="0" i="0" kern="1200" dirty="0"/>
            <a:t>Importance to Non-Transit Passengers</a:t>
          </a:r>
          <a:endParaRPr lang="en-CA" sz="1500" kern="1200" dirty="0">
            <a:latin typeface="Times New Roman" panose="02020603050405020304" pitchFamily="18" charset="0"/>
            <a:cs typeface="Times New Roman" panose="02020603050405020304" pitchFamily="18" charset="0"/>
          </a:endParaRPr>
        </a:p>
      </dsp:txBody>
      <dsp:txXfrm>
        <a:off x="3580481" y="1488195"/>
        <a:ext cx="3045937" cy="456890"/>
      </dsp:txXfrm>
    </dsp:sp>
    <dsp:sp modelId="{47FE3C1D-8361-45D6-9F73-914B7467650F}">
      <dsp:nvSpPr>
        <dsp:cNvPr id="0" name=""/>
        <dsp:cNvSpPr/>
      </dsp:nvSpPr>
      <dsp:spPr>
        <a:xfrm>
          <a:off x="3580481" y="2008448"/>
          <a:ext cx="3045937" cy="144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1400" b="0" i="0" kern="1200" dirty="0"/>
            <a:t>Proper evaluation of transportation costs becomes essential in cases when the transit system does not cover the traffic or when a transportation system is not a desirable solution, which directly influences the whole cost of living in the city.</a:t>
          </a:r>
          <a:endParaRPr lang="en-CA" sz="1400" kern="1200" dirty="0">
            <a:latin typeface="Times New Roman" panose="02020603050405020304" pitchFamily="18" charset="0"/>
            <a:cs typeface="Times New Roman" panose="02020603050405020304" pitchFamily="18" charset="0"/>
          </a:endParaRPr>
        </a:p>
      </dsp:txBody>
      <dsp:txXfrm>
        <a:off x="3580481" y="2008448"/>
        <a:ext cx="3045937" cy="14455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88544-7D64-45B5-9296-76443C915E5C}">
      <dsp:nvSpPr>
        <dsp:cNvPr id="0" name=""/>
        <dsp:cNvSpPr/>
      </dsp:nvSpPr>
      <dsp:spPr>
        <a:xfrm>
          <a:off x="932377" y="476757"/>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95CA73-8F08-4EEA-82B5-BF0499159992}">
      <dsp:nvSpPr>
        <dsp:cNvPr id="0" name=""/>
        <dsp:cNvSpPr/>
      </dsp:nvSpPr>
      <dsp:spPr>
        <a:xfrm>
          <a:off x="33" y="1609284"/>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CA" sz="2100" b="1" kern="1200" dirty="0">
              <a:latin typeface="Times New Roman" panose="02020603050405020304" pitchFamily="18" charset="0"/>
              <a:cs typeface="Times New Roman" panose="02020603050405020304" pitchFamily="18" charset="0"/>
            </a:rPr>
            <a:t>Environmental Comfort</a:t>
          </a:r>
          <a:endParaRPr lang="en-CA" sz="2100" kern="1200" dirty="0">
            <a:latin typeface="Times New Roman" panose="02020603050405020304" pitchFamily="18" charset="0"/>
            <a:cs typeface="Times New Roman" panose="02020603050405020304" pitchFamily="18" charset="0"/>
          </a:endParaRPr>
        </a:p>
      </dsp:txBody>
      <dsp:txXfrm>
        <a:off x="33" y="1609284"/>
        <a:ext cx="2868750" cy="430312"/>
      </dsp:txXfrm>
    </dsp:sp>
    <dsp:sp modelId="{AA5A4D4F-590B-4997-A63E-DE3292134084}">
      <dsp:nvSpPr>
        <dsp:cNvPr id="0" name=""/>
        <dsp:cNvSpPr/>
      </dsp:nvSpPr>
      <dsp:spPr>
        <a:xfrm>
          <a:off x="33" y="2099347"/>
          <a:ext cx="2868750" cy="1364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kern="1200" dirty="0">
              <a:latin typeface="Times New Roman" panose="02020603050405020304" pitchFamily="18" charset="0"/>
              <a:cs typeface="Times New Roman" panose="02020603050405020304" pitchFamily="18" charset="0"/>
            </a:rPr>
            <a:t>Total precipitation, including rain and snowfall, is measured to understand climate trends that might affect comfort, commute difficulty, and lifestyle preferences.</a:t>
          </a:r>
          <a:endParaRPr lang="en-US" sz="1600" kern="1200" dirty="0">
            <a:latin typeface="Times New Roman" panose="02020603050405020304" pitchFamily="18" charset="0"/>
            <a:cs typeface="Times New Roman" panose="02020603050405020304" pitchFamily="18" charset="0"/>
          </a:endParaRPr>
        </a:p>
      </dsp:txBody>
      <dsp:txXfrm>
        <a:off x="33" y="2099347"/>
        <a:ext cx="2868750" cy="1364959"/>
      </dsp:txXfrm>
    </dsp:sp>
    <dsp:sp modelId="{FAA1ACED-1883-42AB-B76D-C14AEB5E7009}">
      <dsp:nvSpPr>
        <dsp:cNvPr id="0" name=""/>
        <dsp:cNvSpPr/>
      </dsp:nvSpPr>
      <dsp:spPr>
        <a:xfrm>
          <a:off x="4303158" y="476757"/>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F2930F-6B93-4B9A-B5C5-A0D4D6D5BEF4}">
      <dsp:nvSpPr>
        <dsp:cNvPr id="0" name=""/>
        <dsp:cNvSpPr/>
      </dsp:nvSpPr>
      <dsp:spPr>
        <a:xfrm>
          <a:off x="3370815" y="1609284"/>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CA" sz="2100" b="1" kern="1200" dirty="0">
              <a:latin typeface="Times New Roman" panose="02020603050405020304" pitchFamily="18" charset="0"/>
              <a:cs typeface="Times New Roman" panose="02020603050405020304" pitchFamily="18" charset="0"/>
            </a:rPr>
            <a:t>Cost of Living</a:t>
          </a:r>
          <a:endParaRPr lang="en-CA" sz="2100" kern="1200" dirty="0">
            <a:latin typeface="Times New Roman" panose="02020603050405020304" pitchFamily="18" charset="0"/>
            <a:cs typeface="Times New Roman" panose="02020603050405020304" pitchFamily="18" charset="0"/>
          </a:endParaRPr>
        </a:p>
      </dsp:txBody>
      <dsp:txXfrm>
        <a:off x="3370815" y="1609284"/>
        <a:ext cx="2868750" cy="430312"/>
      </dsp:txXfrm>
    </dsp:sp>
    <dsp:sp modelId="{F051A25A-28C6-42AE-972F-C79E75C31DD3}">
      <dsp:nvSpPr>
        <dsp:cNvPr id="0" name=""/>
        <dsp:cNvSpPr/>
      </dsp:nvSpPr>
      <dsp:spPr>
        <a:xfrm>
          <a:off x="3370815" y="2099347"/>
          <a:ext cx="2868750" cy="1364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kern="1200" dirty="0">
              <a:latin typeface="Times New Roman" panose="02020603050405020304" pitchFamily="18" charset="0"/>
              <a:cs typeface="Times New Roman" panose="02020603050405020304" pitchFamily="18" charset="0"/>
            </a:rPr>
            <a:t>This metric adds important context beyond pure economic data, helping to gauge seasonal living challenges or advantages in each city.</a:t>
          </a:r>
        </a:p>
      </dsp:txBody>
      <dsp:txXfrm>
        <a:off x="3370815" y="2099347"/>
        <a:ext cx="2868750" cy="13649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650F4-C0AE-E143-A9DF-CE45EAB05712}">
      <dsp:nvSpPr>
        <dsp:cNvPr id="0" name=""/>
        <dsp:cNvSpPr/>
      </dsp:nvSpPr>
      <dsp:spPr>
        <a:xfrm>
          <a:off x="0" y="395668"/>
          <a:ext cx="6627924" cy="386800"/>
        </a:xfrm>
        <a:prstGeom prst="roundRect">
          <a:avLst/>
        </a:prstGeom>
        <a:solidFill>
          <a:schemeClr val="dk2">
            <a:hueOff val="0"/>
            <a:satOff val="0"/>
            <a:lumOff val="0"/>
            <a:alphaOff val="0"/>
          </a:schemeClr>
        </a:solid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defRPr b="1"/>
          </a:pPr>
          <a:r>
            <a:rPr lang="en-CA" sz="2000" b="1" kern="1200" dirty="0"/>
            <a:t>Why Waterloo?</a:t>
          </a:r>
          <a:endParaRPr lang="en-CA" sz="2000" kern="1200" dirty="0">
            <a:latin typeface="Times New Roman" panose="02020603050405020304" pitchFamily="18" charset="0"/>
            <a:cs typeface="Times New Roman" panose="02020603050405020304" pitchFamily="18" charset="0"/>
          </a:endParaRPr>
        </a:p>
      </dsp:txBody>
      <dsp:txXfrm>
        <a:off x="18882" y="414550"/>
        <a:ext cx="6590160" cy="349036"/>
      </dsp:txXfrm>
    </dsp:sp>
    <dsp:sp modelId="{5BFC4C6C-4C86-8F44-8E92-8807088CD6EC}">
      <dsp:nvSpPr>
        <dsp:cNvPr id="0" name=""/>
        <dsp:cNvSpPr/>
      </dsp:nvSpPr>
      <dsp:spPr>
        <a:xfrm>
          <a:off x="0" y="782468"/>
          <a:ext cx="6627924"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37" tIns="20320" rIns="113792" bIns="20320" numCol="1" spcCol="1270" anchor="t" anchorCtr="0">
          <a:noAutofit/>
        </a:bodyPr>
        <a:lstStyle/>
        <a:p>
          <a:pPr marL="171450" lvl="1" indent="-171450" algn="just" defTabSz="711200">
            <a:lnSpc>
              <a:spcPct val="100000"/>
            </a:lnSpc>
            <a:spcBef>
              <a:spcPct val="0"/>
            </a:spcBef>
            <a:spcAft>
              <a:spcPct val="20000"/>
            </a:spcAft>
            <a:buChar char="•"/>
          </a:pPr>
          <a:r>
            <a:rPr lang="en-CA" sz="1600" kern="1200" dirty="0"/>
            <a:t>Waterloo is selected as the optimal city based on a combination of solid employment </a:t>
          </a:r>
          <a:r>
            <a:rPr lang="en-US" sz="1600" kern="1200" dirty="0"/>
            <a:t>prospects</a:t>
          </a:r>
          <a:r>
            <a:rPr lang="en-CA" sz="1600" kern="1200" dirty="0"/>
            <a:t> and manageable rental costs, offering an attractive package for new graduates.</a:t>
          </a:r>
          <a:endParaRPr lang="en-US" sz="1600" kern="1200" dirty="0">
            <a:latin typeface="Times New Roman" panose="02020603050405020304" pitchFamily="18" charset="0"/>
            <a:cs typeface="Times New Roman" panose="02020603050405020304" pitchFamily="18" charset="0"/>
          </a:endParaRPr>
        </a:p>
      </dsp:txBody>
      <dsp:txXfrm>
        <a:off x="0" y="782468"/>
        <a:ext cx="6627924" cy="1059840"/>
      </dsp:txXfrm>
    </dsp:sp>
    <dsp:sp modelId="{AC0AC7C4-E848-F34B-B1B0-9843B690397C}">
      <dsp:nvSpPr>
        <dsp:cNvPr id="0" name=""/>
        <dsp:cNvSpPr/>
      </dsp:nvSpPr>
      <dsp:spPr>
        <a:xfrm>
          <a:off x="0" y="1842308"/>
          <a:ext cx="6627924" cy="442079"/>
        </a:xfrm>
        <a:prstGeom prst="roundRect">
          <a:avLst/>
        </a:prstGeom>
        <a:solidFill>
          <a:schemeClr val="dk2">
            <a:hueOff val="0"/>
            <a:satOff val="0"/>
            <a:lumOff val="0"/>
            <a:alphaOff val="0"/>
          </a:schemeClr>
        </a:solid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defRPr b="1"/>
          </a:pPr>
          <a:r>
            <a:rPr lang="en-CA" sz="2000" b="1" kern="1200"/>
            <a:t>Balanced Considerations</a:t>
          </a:r>
          <a:endParaRPr lang="en-CA" sz="2000" kern="1200" dirty="0">
            <a:latin typeface="Times New Roman" panose="02020603050405020304" pitchFamily="18" charset="0"/>
            <a:cs typeface="Times New Roman" panose="02020603050405020304" pitchFamily="18" charset="0"/>
          </a:endParaRPr>
        </a:p>
      </dsp:txBody>
      <dsp:txXfrm>
        <a:off x="21581" y="1863889"/>
        <a:ext cx="6584762" cy="398917"/>
      </dsp:txXfrm>
    </dsp:sp>
    <dsp:sp modelId="{F9B50E1B-8DD3-A445-A0A1-B9532C896117}">
      <dsp:nvSpPr>
        <dsp:cNvPr id="0" name=""/>
        <dsp:cNvSpPr/>
      </dsp:nvSpPr>
      <dsp:spPr>
        <a:xfrm>
          <a:off x="0" y="2284387"/>
          <a:ext cx="6627924"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37" tIns="20320" rIns="113792" bIns="20320" numCol="1" spcCol="1270" anchor="t" anchorCtr="0">
          <a:noAutofit/>
        </a:bodyPr>
        <a:lstStyle/>
        <a:p>
          <a:pPr marL="171450" lvl="1" indent="-171450" algn="just" defTabSz="711200">
            <a:lnSpc>
              <a:spcPct val="100000"/>
            </a:lnSpc>
            <a:spcBef>
              <a:spcPct val="0"/>
            </a:spcBef>
            <a:spcAft>
              <a:spcPct val="20000"/>
            </a:spcAft>
            <a:buChar char="•"/>
          </a:pPr>
          <a:r>
            <a:rPr lang="en-CA" sz="1600" kern="1200" dirty="0"/>
            <a:t>While gas prices and crime rates are moderate, higher employment levels in Waterloo mitigate these factors, achieving a balance of opportunity, livability, and long-term stability for residents.</a:t>
          </a:r>
          <a:endParaRPr lang="en-CA" sz="1600" kern="1200" dirty="0">
            <a:latin typeface="Times New Roman" panose="02020603050405020304" pitchFamily="18" charset="0"/>
            <a:cs typeface="Times New Roman" panose="02020603050405020304" pitchFamily="18" charset="0"/>
          </a:endParaRPr>
        </a:p>
      </dsp:txBody>
      <dsp:txXfrm>
        <a:off x="0" y="2284387"/>
        <a:ext cx="6627924" cy="105984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7/19/25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95041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7/19/25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66918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7/19/25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7763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7/19/25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73819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7/19/25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31453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7/19/25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7017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7/19/25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4021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7/19/25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6740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7/19/25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1677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7/19/25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4133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7/19/25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78937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7/19/25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11182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7.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B0C32-E530-1D4A-E1B1-ED3751E52FA4}"/>
              </a:ext>
            </a:extLst>
          </p:cNvPr>
          <p:cNvSpPr>
            <a:spLocks noGrp="1"/>
          </p:cNvSpPr>
          <p:nvPr>
            <p:ph type="ctrTitle"/>
          </p:nvPr>
        </p:nvSpPr>
        <p:spPr>
          <a:xfrm>
            <a:off x="703400" y="871758"/>
            <a:ext cx="5227171" cy="3871143"/>
          </a:xfrm>
        </p:spPr>
        <p:txBody>
          <a:bodyPr>
            <a:normAutofit/>
          </a:bodyPr>
          <a:lstStyle/>
          <a:p>
            <a:r>
              <a:rPr lang="en-US" sz="4400" dirty="0">
                <a:latin typeface="Times New Roman" panose="02020603050405020304" pitchFamily="18" charset="0"/>
                <a:cs typeface="Times New Roman" panose="02020603050405020304" pitchFamily="18" charset="0"/>
              </a:rPr>
              <a:t>Relocation Analysis (PA3) – Descriptive Analytics (INFO8136)</a:t>
            </a:r>
          </a:p>
        </p:txBody>
      </p:sp>
      <p:sp>
        <p:nvSpPr>
          <p:cNvPr id="3" name="Subtitle 2">
            <a:extLst>
              <a:ext uri="{FF2B5EF4-FFF2-40B4-BE49-F238E27FC236}">
                <a16:creationId xmlns:a16="http://schemas.microsoft.com/office/drawing/2014/main" id="{A22B3650-2FF5-872A-01E9-748B36360045}"/>
              </a:ext>
            </a:extLst>
          </p:cNvPr>
          <p:cNvSpPr>
            <a:spLocks noGrp="1"/>
          </p:cNvSpPr>
          <p:nvPr>
            <p:ph type="subTitle" idx="1"/>
          </p:nvPr>
        </p:nvSpPr>
        <p:spPr>
          <a:xfrm>
            <a:off x="721688" y="4785543"/>
            <a:ext cx="4857857" cy="1005657"/>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By:</a:t>
            </a:r>
          </a:p>
          <a:p>
            <a:r>
              <a:rPr lang="en-US" dirty="0">
                <a:latin typeface="Times New Roman" panose="02020603050405020304" pitchFamily="18" charset="0"/>
                <a:cs typeface="Times New Roman" panose="02020603050405020304" pitchFamily="18" charset="0"/>
              </a:rPr>
              <a:t>Sakshi Sandeep Salvi</a:t>
            </a:r>
          </a:p>
          <a:p>
            <a:r>
              <a:rPr lang="en-US" dirty="0">
                <a:latin typeface="Times New Roman" panose="02020603050405020304" pitchFamily="18" charset="0"/>
                <a:cs typeface="Times New Roman" panose="02020603050405020304" pitchFamily="18" charset="0"/>
              </a:rPr>
              <a:t>8989437</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n abstract genetic concept">
            <a:extLst>
              <a:ext uri="{FF2B5EF4-FFF2-40B4-BE49-F238E27FC236}">
                <a16:creationId xmlns:a16="http://schemas.microsoft.com/office/drawing/2014/main" id="{F7816B9A-4CED-FE86-8333-D138084EFFB1}"/>
              </a:ext>
            </a:extLst>
          </p:cNvPr>
          <p:cNvPicPr>
            <a:picLocks noChangeAspect="1"/>
          </p:cNvPicPr>
          <p:nvPr/>
        </p:nvPicPr>
        <p:blipFill>
          <a:blip r:embed="rId2"/>
          <a:srcRect l="11107" r="6115"/>
          <a:stretch>
            <a:fillRect/>
          </a:stretch>
        </p:blipFill>
        <p:spPr>
          <a:xfrm>
            <a:off x="6515100" y="10"/>
            <a:ext cx="5676900" cy="6857990"/>
          </a:xfrm>
          <a:prstGeom prst="rect">
            <a:avLst/>
          </a:prstGeom>
        </p:spPr>
      </p:pic>
    </p:spTree>
    <p:extLst>
      <p:ext uri="{BB962C8B-B14F-4D97-AF65-F5344CB8AC3E}">
        <p14:creationId xmlns:p14="http://schemas.microsoft.com/office/powerpoint/2010/main" val="384724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E92E9-EDBF-EE79-D997-E373F0E5652A}"/>
              </a:ext>
            </a:extLst>
          </p:cNvPr>
          <p:cNvSpPr>
            <a:spLocks noGrp="1"/>
          </p:cNvSpPr>
          <p:nvPr>
            <p:ph type="title"/>
          </p:nvPr>
        </p:nvSpPr>
        <p:spPr>
          <a:xfrm>
            <a:off x="704088" y="914400"/>
            <a:ext cx="5195889" cy="1316736"/>
          </a:xfrm>
        </p:spPr>
        <p:txBody>
          <a:bodyPr>
            <a:normAutofit/>
          </a:bodyPr>
          <a:lstStyle/>
          <a:p>
            <a:r>
              <a:rPr lang="en-CA" sz="3600" dirty="0">
                <a:latin typeface="Times New Roman" panose="02020603050405020304" pitchFamily="18" charset="0"/>
                <a:cs typeface="Times New Roman" panose="02020603050405020304" pitchFamily="18" charset="0"/>
              </a:rPr>
              <a:t>Conclusion</a:t>
            </a:r>
            <a:endParaRPr lang="en-US" sz="36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83E062-9293-5C05-5B5D-7B4484E6FAE5}"/>
              </a:ext>
            </a:extLst>
          </p:cNvPr>
          <p:cNvSpPr>
            <a:spLocks noGrp="1"/>
          </p:cNvSpPr>
          <p:nvPr>
            <p:ph idx="1"/>
          </p:nvPr>
        </p:nvSpPr>
        <p:spPr>
          <a:xfrm>
            <a:off x="704088" y="2231136"/>
            <a:ext cx="5195889" cy="3931920"/>
          </a:xfrm>
        </p:spPr>
        <p:txBody>
          <a:bodyPr>
            <a:normAutofit/>
          </a:bodyPr>
          <a:lstStyle/>
          <a:p>
            <a:pPr marL="0" indent="0" algn="just">
              <a:buNone/>
            </a:pPr>
            <a:r>
              <a:rPr lang="en-CA" dirty="0">
                <a:latin typeface="Times New Roman" panose="02020603050405020304" pitchFamily="18" charset="0"/>
                <a:cs typeface="Times New Roman" panose="02020603050405020304" pitchFamily="18" charset="0"/>
              </a:rPr>
              <a:t>Through thoughtful analysis of five key metrics—spanning financial, safety, environmental, and lifestyle considerations—this assignment demonstrates a data-driven approach to city selection for new graduates. </a:t>
            </a:r>
            <a:r>
              <a:rPr lang="en-CA">
                <a:latin typeface="Times New Roman" panose="02020603050405020304" pitchFamily="18" charset="0"/>
                <a:cs typeface="Times New Roman" panose="02020603050405020304" pitchFamily="18" charset="0"/>
              </a:rPr>
              <a:t>Waterloo </a:t>
            </a:r>
            <a:r>
              <a:rPr lang="en-CA" dirty="0">
                <a:latin typeface="Times New Roman" panose="02020603050405020304" pitchFamily="18" charset="0"/>
                <a:cs typeface="Times New Roman" panose="02020603050405020304" pitchFamily="18" charset="0"/>
              </a:rPr>
              <a:t>stands out as the top choice, offering a well-rounded mix of affordability, security, job prospects, and livability. This method provides a replicable framework for evaluating urban opportunities using publicly available data and advanced analytics techniques.</a:t>
            </a:r>
          </a:p>
          <a:p>
            <a:endParaRPr lang="en-US" dirty="0"/>
          </a:p>
        </p:txBody>
      </p:sp>
      <p:pic>
        <p:nvPicPr>
          <p:cNvPr id="5" name="Picture 4" descr="A city skyline with a road and trees&#10;&#10;Description automatically generated">
            <a:extLst>
              <a:ext uri="{FF2B5EF4-FFF2-40B4-BE49-F238E27FC236}">
                <a16:creationId xmlns:a16="http://schemas.microsoft.com/office/drawing/2014/main" id="{26F4F81C-1257-D8F5-4FAC-41DE44A6B05A}"/>
              </a:ext>
            </a:extLst>
          </p:cNvPr>
          <p:cNvPicPr>
            <a:picLocks noChangeAspect="1"/>
          </p:cNvPicPr>
          <p:nvPr/>
        </p:nvPicPr>
        <p:blipFill>
          <a:blip r:embed="rId2"/>
          <a:srcRect t="20383" r="2" b="2"/>
          <a:stretch>
            <a:fillRect/>
          </a:stretch>
        </p:blipFill>
        <p:spPr>
          <a:xfrm>
            <a:off x="6420752" y="-1"/>
            <a:ext cx="5771248" cy="6857999"/>
          </a:xfrm>
          <a:prstGeom prst="rect">
            <a:avLst/>
          </a:prstGeom>
        </p:spPr>
      </p:pic>
    </p:spTree>
    <p:extLst>
      <p:ext uri="{BB962C8B-B14F-4D97-AF65-F5344CB8AC3E}">
        <p14:creationId xmlns:p14="http://schemas.microsoft.com/office/powerpoint/2010/main" val="1150268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E92E9-EDBF-EE79-D997-E373F0E5652A}"/>
              </a:ext>
            </a:extLst>
          </p:cNvPr>
          <p:cNvSpPr>
            <a:spLocks noGrp="1"/>
          </p:cNvSpPr>
          <p:nvPr>
            <p:ph type="title"/>
          </p:nvPr>
        </p:nvSpPr>
        <p:spPr>
          <a:xfrm>
            <a:off x="6284749" y="909638"/>
            <a:ext cx="5201121" cy="1318062"/>
          </a:xfrm>
        </p:spPr>
        <p:txBody>
          <a:bodyPr>
            <a:normAutofit/>
          </a:bodyPr>
          <a:lstStyle/>
          <a:p>
            <a:r>
              <a:rPr lang="en-CA" dirty="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B328A43-37DB-57AF-5802-BD5810129603}"/>
              </a:ext>
            </a:extLst>
          </p:cNvPr>
          <p:cNvPicPr>
            <a:picLocks noChangeAspect="1"/>
          </p:cNvPicPr>
          <p:nvPr/>
        </p:nvPicPr>
        <p:blipFill>
          <a:blip r:embed="rId2"/>
          <a:srcRect t="14042" r="-2" b="6061"/>
          <a:stretch>
            <a:fillRect/>
          </a:stretch>
        </p:blipFill>
        <p:spPr>
          <a:xfrm>
            <a:off x="20" y="10"/>
            <a:ext cx="5686740" cy="6857990"/>
          </a:xfrm>
          <a:prstGeom prst="rect">
            <a:avLst/>
          </a:prstGeom>
        </p:spPr>
      </p:pic>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83E062-9293-5C05-5B5D-7B4484E6FAE5}"/>
              </a:ext>
            </a:extLst>
          </p:cNvPr>
          <p:cNvSpPr>
            <a:spLocks noGrp="1"/>
          </p:cNvSpPr>
          <p:nvPr>
            <p:ph idx="1"/>
          </p:nvPr>
        </p:nvSpPr>
        <p:spPr>
          <a:xfrm>
            <a:off x="6290838" y="2236843"/>
            <a:ext cx="5201121" cy="3931920"/>
          </a:xfrm>
        </p:spPr>
        <p:txBody>
          <a:bodyPr>
            <a:normAutofit/>
          </a:bodyPr>
          <a:lstStyle/>
          <a:p>
            <a:pPr marL="0" indent="0" algn="just">
              <a:buNone/>
            </a:pPr>
            <a:r>
              <a:rPr lang="en-CA" dirty="0">
                <a:latin typeface="Times New Roman" panose="02020603050405020304" pitchFamily="18" charset="0"/>
                <a:cs typeface="Times New Roman" panose="02020603050405020304" pitchFamily="18" charset="0"/>
              </a:rPr>
              <a:t>This presentation provides an overview of Practical Assignment #3 for the INFO8135 Descriptive Analytics course. The focus is on evaluating city-level metrics to guide decisions regarding optimal relocation for new graduates. Using SQL queries, key urban metrics are analyzed to provide insights into financial, safety, and lifestyle factors across different cities. This analysis supports data-driven decisions for post-graduation settlement and career planning.</a:t>
            </a:r>
          </a:p>
          <a:p>
            <a:endParaRPr lang="en-US" dirty="0"/>
          </a:p>
        </p:txBody>
      </p:sp>
    </p:spTree>
    <p:extLst>
      <p:ext uri="{BB962C8B-B14F-4D97-AF65-F5344CB8AC3E}">
        <p14:creationId xmlns:p14="http://schemas.microsoft.com/office/powerpoint/2010/main" val="136563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4866968" y="914400"/>
            <a:ext cx="6627924" cy="1307592"/>
          </a:xfrm>
        </p:spPr>
        <p:txBody>
          <a:bodyPr>
            <a:normAutofit/>
          </a:bodyPr>
          <a:lstStyle/>
          <a:p>
            <a:pPr>
              <a:lnSpc>
                <a:spcPct val="90000"/>
              </a:lnSpc>
            </a:pPr>
            <a:r>
              <a:rPr lang="en-US" sz="3600" dirty="0">
                <a:latin typeface="Times New Roman" panose="02020603050405020304" pitchFamily="18" charset="0"/>
                <a:cs typeface="Times New Roman" panose="02020603050405020304" pitchFamily="18" charset="0"/>
              </a:rPr>
              <a:t>SQL Querying and metrics selection</a:t>
            </a:r>
          </a:p>
        </p:txBody>
      </p:sp>
      <p:pic>
        <p:nvPicPr>
          <p:cNvPr id="7" name="Picture 6" descr="A low poly city with buildings&#10;&#10;Description automatically generated">
            <a:extLst>
              <a:ext uri="{FF2B5EF4-FFF2-40B4-BE49-F238E27FC236}">
                <a16:creationId xmlns:a16="http://schemas.microsoft.com/office/drawing/2014/main" id="{17D89FA1-F7D9-3DF5-6499-6160198259D7}"/>
              </a:ext>
            </a:extLst>
          </p:cNvPr>
          <p:cNvPicPr>
            <a:picLocks noChangeAspect="1"/>
          </p:cNvPicPr>
          <p:nvPr/>
        </p:nvPicPr>
        <p:blipFill>
          <a:blip r:embed="rId2"/>
          <a:srcRect t="7639" r="2" b="2"/>
          <a:stretch>
            <a:fillRect/>
          </a:stretch>
        </p:blipFill>
        <p:spPr>
          <a:xfrm>
            <a:off x="19" y="-17929"/>
            <a:ext cx="4605031" cy="6875929"/>
          </a:xfrm>
          <a:prstGeom prst="rect">
            <a:avLst/>
          </a:prstGeom>
        </p:spPr>
      </p:pic>
      <p:cxnSp>
        <p:nvCxnSpPr>
          <p:cNvPr id="23" name="Straight Connector 22">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3449865338"/>
              </p:ext>
            </p:extLst>
          </p:nvPr>
        </p:nvGraphicFramePr>
        <p:xfrm>
          <a:off x="4866968" y="2221992"/>
          <a:ext cx="6627924" cy="373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378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704088" y="914400"/>
            <a:ext cx="6239599" cy="1307590"/>
          </a:xfrm>
        </p:spPr>
        <p:txBody>
          <a:bodyPr>
            <a:normAutofit/>
          </a:bodyPr>
          <a:lstStyle/>
          <a:p>
            <a:pPr>
              <a:lnSpc>
                <a:spcPct val="90000"/>
              </a:lnSpc>
            </a:pPr>
            <a:r>
              <a:rPr lang="en-CA" sz="3600" dirty="0">
                <a:latin typeface="Times New Roman" panose="02020603050405020304" pitchFamily="18" charset="0"/>
                <a:cs typeface="Times New Roman" panose="02020603050405020304" pitchFamily="18" charset="0"/>
              </a:rPr>
              <a:t>Metric: Employment Rate</a:t>
            </a:r>
          </a:p>
        </p:txBody>
      </p:sp>
      <p:cxnSp>
        <p:nvCxnSpPr>
          <p:cNvPr id="32" name="Straight Connector 31">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around a book&#10;&#10;Description automatically generated">
            <a:extLst>
              <a:ext uri="{FF2B5EF4-FFF2-40B4-BE49-F238E27FC236}">
                <a16:creationId xmlns:a16="http://schemas.microsoft.com/office/drawing/2014/main" id="{1D8BEC9F-EAC9-498B-20A3-DBB6DECC92C7}"/>
              </a:ext>
            </a:extLst>
          </p:cNvPr>
          <p:cNvPicPr>
            <a:picLocks noChangeAspect="1"/>
          </p:cNvPicPr>
          <p:nvPr/>
        </p:nvPicPr>
        <p:blipFill>
          <a:blip r:embed="rId2"/>
          <a:srcRect t="298" r="-1" b="-1"/>
          <a:stretch>
            <a:fillRect/>
          </a:stretch>
        </p:blipFill>
        <p:spPr>
          <a:xfrm>
            <a:off x="7583424" y="10"/>
            <a:ext cx="4608576" cy="6857990"/>
          </a:xfrm>
          <a:prstGeom prst="rect">
            <a:avLst/>
          </a:prstGeom>
        </p:spPr>
      </p:pic>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1918802454"/>
              </p:ext>
            </p:extLst>
          </p:nvPr>
        </p:nvGraphicFramePr>
        <p:xfrm>
          <a:off x="704088" y="2221992"/>
          <a:ext cx="6239599" cy="3941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77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6284749" y="909638"/>
            <a:ext cx="5201121" cy="1318062"/>
          </a:xfrm>
        </p:spPr>
        <p:txBody>
          <a:bodyPr>
            <a:normAutofit/>
          </a:bodyPr>
          <a:lstStyle/>
          <a:p>
            <a:r>
              <a:rPr lang="en-CA" sz="3600" dirty="0">
                <a:latin typeface="Times New Roman" panose="02020603050405020304" pitchFamily="18" charset="0"/>
                <a:cs typeface="Times New Roman" panose="02020603050405020304" pitchFamily="18" charset="0"/>
              </a:rPr>
              <a:t>Metric: Average Rent CPI</a:t>
            </a:r>
          </a:p>
        </p:txBody>
      </p:sp>
      <p:pic>
        <p:nvPicPr>
          <p:cNvPr id="3" name="Picture 2">
            <a:extLst>
              <a:ext uri="{FF2B5EF4-FFF2-40B4-BE49-F238E27FC236}">
                <a16:creationId xmlns:a16="http://schemas.microsoft.com/office/drawing/2014/main" id="{3DE8832C-D23B-4912-2BBB-00EEBF9F3803}"/>
              </a:ext>
            </a:extLst>
          </p:cNvPr>
          <p:cNvPicPr>
            <a:picLocks noChangeAspect="1"/>
          </p:cNvPicPr>
          <p:nvPr/>
        </p:nvPicPr>
        <p:blipFill>
          <a:blip r:embed="rId2"/>
          <a:srcRect t="18360" r="-1" b="840"/>
          <a:stretch>
            <a:fillRect/>
          </a:stretch>
        </p:blipFill>
        <p:spPr>
          <a:xfrm>
            <a:off x="20" y="10"/>
            <a:ext cx="5686740" cy="6857990"/>
          </a:xfrm>
          <a:prstGeom prst="rect">
            <a:avLst/>
          </a:prstGeom>
        </p:spPr>
      </p:pic>
      <p:cxnSp>
        <p:nvCxnSpPr>
          <p:cNvPr id="32" name="Straight Connector 3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96102039"/>
              </p:ext>
            </p:extLst>
          </p:nvPr>
        </p:nvGraphicFramePr>
        <p:xfrm>
          <a:off x="6290838" y="2236843"/>
          <a:ext cx="5201121" cy="393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615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704088" y="914400"/>
            <a:ext cx="6239599" cy="1307590"/>
          </a:xfrm>
        </p:spPr>
        <p:txBody>
          <a:bodyPr>
            <a:normAutofit/>
          </a:bodyPr>
          <a:lstStyle/>
          <a:p>
            <a:pPr>
              <a:lnSpc>
                <a:spcPct val="90000"/>
              </a:lnSpc>
            </a:pPr>
            <a:r>
              <a:rPr lang="en-CA">
                <a:latin typeface="Times New Roman" panose="02020603050405020304" pitchFamily="18" charset="0"/>
                <a:cs typeface="Times New Roman" panose="02020603050405020304" pitchFamily="18" charset="0"/>
              </a:rPr>
              <a:t>Metric: Violent Crimes Rate per 100K</a:t>
            </a:r>
          </a:p>
        </p:txBody>
      </p:sp>
      <p:cxnSp>
        <p:nvCxnSpPr>
          <p:cNvPr id="39" name="Straight Connector 38">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274BDC-A835-DDE0-987C-DF518FB9BE0B}"/>
              </a:ext>
            </a:extLst>
          </p:cNvPr>
          <p:cNvPicPr>
            <a:picLocks noChangeAspect="1"/>
          </p:cNvPicPr>
          <p:nvPr/>
        </p:nvPicPr>
        <p:blipFill>
          <a:blip r:embed="rId2"/>
          <a:srcRect r="-1" b="297"/>
          <a:stretch>
            <a:fillRect/>
          </a:stretch>
        </p:blipFill>
        <p:spPr>
          <a:xfrm>
            <a:off x="7583424" y="10"/>
            <a:ext cx="4608576" cy="6857990"/>
          </a:xfrm>
          <a:prstGeom prst="rect">
            <a:avLst/>
          </a:prstGeom>
        </p:spPr>
      </p:pic>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2700342587"/>
              </p:ext>
            </p:extLst>
          </p:nvPr>
        </p:nvGraphicFramePr>
        <p:xfrm>
          <a:off x="704088" y="2221992"/>
          <a:ext cx="6239599" cy="3941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989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4866968" y="914400"/>
            <a:ext cx="6627924" cy="1307592"/>
          </a:xfrm>
        </p:spPr>
        <p:txBody>
          <a:bodyPr>
            <a:normAutofit/>
          </a:bodyPr>
          <a:lstStyle/>
          <a:p>
            <a:pPr>
              <a:lnSpc>
                <a:spcPct val="90000"/>
              </a:lnSpc>
            </a:pPr>
            <a:r>
              <a:rPr lang="en-CA">
                <a:latin typeface="Times New Roman" panose="02020603050405020304" pitchFamily="18" charset="0"/>
                <a:cs typeface="Times New Roman" panose="02020603050405020304" pitchFamily="18" charset="0"/>
              </a:rPr>
              <a:t>Metric: Gas Price (Cents/Litre)</a:t>
            </a:r>
          </a:p>
        </p:txBody>
      </p:sp>
      <p:pic>
        <p:nvPicPr>
          <p:cNvPr id="5" name="Picture 4" descr="A digital sign with numbers and prices on it&#10;&#10;Description automatically generated">
            <a:extLst>
              <a:ext uri="{FF2B5EF4-FFF2-40B4-BE49-F238E27FC236}">
                <a16:creationId xmlns:a16="http://schemas.microsoft.com/office/drawing/2014/main" id="{EE58805F-096F-06B0-D249-26CF050B3847}"/>
              </a:ext>
            </a:extLst>
          </p:cNvPr>
          <p:cNvPicPr>
            <a:picLocks noChangeAspect="1"/>
          </p:cNvPicPr>
          <p:nvPr/>
        </p:nvPicPr>
        <p:blipFill>
          <a:blip r:embed="rId2"/>
          <a:srcRect l="8697" r="1" b="1"/>
          <a:stretch>
            <a:fillRect/>
          </a:stretch>
        </p:blipFill>
        <p:spPr>
          <a:xfrm>
            <a:off x="20" y="-17929"/>
            <a:ext cx="4206220" cy="6875929"/>
          </a:xfrm>
          <a:prstGeom prst="rect">
            <a:avLst/>
          </a:prstGeom>
        </p:spPr>
      </p:pic>
      <p:cxnSp>
        <p:nvCxnSpPr>
          <p:cNvPr id="43" name="Straight Connector 42">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2298575355"/>
              </p:ext>
            </p:extLst>
          </p:nvPr>
        </p:nvGraphicFramePr>
        <p:xfrm>
          <a:off x="4866968" y="2221992"/>
          <a:ext cx="6627924" cy="373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0548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704088" y="914400"/>
            <a:ext cx="6239599" cy="1307590"/>
          </a:xfrm>
        </p:spPr>
        <p:txBody>
          <a:bodyPr>
            <a:normAutofit/>
          </a:bodyPr>
          <a:lstStyle/>
          <a:p>
            <a:pPr>
              <a:lnSpc>
                <a:spcPct val="90000"/>
              </a:lnSpc>
            </a:pPr>
            <a:r>
              <a:rPr lang="en-CA" dirty="0">
                <a:latin typeface="Times New Roman" panose="02020603050405020304" pitchFamily="18" charset="0"/>
                <a:cs typeface="Times New Roman" panose="02020603050405020304" pitchFamily="18" charset="0"/>
              </a:rPr>
              <a:t>Metric: Total Precipitation (mm)</a:t>
            </a:r>
            <a:endParaRPr lang="en-CA">
              <a:latin typeface="Times New Roman" panose="02020603050405020304" pitchFamily="18"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CAD36EB-A02D-7387-8A4F-73A997C2E5B6}"/>
              </a:ext>
            </a:extLst>
          </p:cNvPr>
          <p:cNvPicPr>
            <a:picLocks noChangeAspect="1"/>
          </p:cNvPicPr>
          <p:nvPr/>
        </p:nvPicPr>
        <p:blipFill>
          <a:blip r:embed="rId2"/>
          <a:srcRect t="298" r="-1" b="-1"/>
          <a:stretch>
            <a:fillRect/>
          </a:stretch>
        </p:blipFill>
        <p:spPr>
          <a:xfrm>
            <a:off x="7583424" y="10"/>
            <a:ext cx="4608576" cy="6857990"/>
          </a:xfrm>
          <a:prstGeom prst="rect">
            <a:avLst/>
          </a:prstGeom>
        </p:spPr>
      </p:pic>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1319890957"/>
              </p:ext>
            </p:extLst>
          </p:nvPr>
        </p:nvGraphicFramePr>
        <p:xfrm>
          <a:off x="704088" y="2221992"/>
          <a:ext cx="6239599" cy="3941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5680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4866968" y="914400"/>
            <a:ext cx="6627924" cy="1307592"/>
          </a:xfrm>
        </p:spPr>
        <p:txBody>
          <a:bodyPr>
            <a:normAutofit fontScale="90000"/>
          </a:bodyPr>
          <a:lstStyle/>
          <a:p>
            <a:r>
              <a:rPr lang="en-CA" dirty="0">
                <a:latin typeface="Times New Roman" panose="02020603050405020304" pitchFamily="18" charset="0"/>
                <a:cs typeface="Times New Roman" panose="02020603050405020304" pitchFamily="18" charset="0"/>
              </a:rPr>
              <a:t>Optimal City Summary: Waterloo</a:t>
            </a:r>
            <a:br>
              <a:rPr lang="en-CA" dirty="0">
                <a:latin typeface="Times New Roman" panose="02020603050405020304" pitchFamily="18" charset="0"/>
                <a:cs typeface="Times New Roman" panose="02020603050405020304" pitchFamily="18" charset="0"/>
              </a:rPr>
            </a:br>
            <a:endParaRPr lang="en-CA" dirty="0">
              <a:latin typeface="Times New Roman" panose="02020603050405020304" pitchFamily="18" charset="0"/>
              <a:cs typeface="Times New Roman" panose="02020603050405020304" pitchFamily="18" charset="0"/>
            </a:endParaRPr>
          </a:p>
        </p:txBody>
      </p:sp>
      <p:cxnSp>
        <p:nvCxnSpPr>
          <p:cNvPr id="43" name="Straight Connector 42">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1372746319"/>
              </p:ext>
            </p:extLst>
          </p:nvPr>
        </p:nvGraphicFramePr>
        <p:xfrm>
          <a:off x="4866968" y="2221992"/>
          <a:ext cx="6627924" cy="3739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graduation cap flying over a city&#10;&#10;Description automatically generated">
            <a:extLst>
              <a:ext uri="{FF2B5EF4-FFF2-40B4-BE49-F238E27FC236}">
                <a16:creationId xmlns:a16="http://schemas.microsoft.com/office/drawing/2014/main" id="{26378463-3F3F-426A-B084-2237DA62FDDF}"/>
              </a:ext>
            </a:extLst>
          </p:cNvPr>
          <p:cNvPicPr>
            <a:picLocks noChangeAspect="1"/>
          </p:cNvPicPr>
          <p:nvPr/>
        </p:nvPicPr>
        <p:blipFill>
          <a:blip r:embed="rId7"/>
          <a:stretch>
            <a:fillRect/>
          </a:stretch>
        </p:blipFill>
        <p:spPr>
          <a:xfrm>
            <a:off x="0" y="110169"/>
            <a:ext cx="4586355" cy="6858000"/>
          </a:xfrm>
          <a:prstGeom prst="rect">
            <a:avLst/>
          </a:prstGeom>
        </p:spPr>
      </p:pic>
    </p:spTree>
    <p:extLst>
      <p:ext uri="{BB962C8B-B14F-4D97-AF65-F5344CB8AC3E}">
        <p14:creationId xmlns:p14="http://schemas.microsoft.com/office/powerpoint/2010/main" val="172008682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330</TotalTime>
  <Words>763</Words>
  <Application>Microsoft Macintosh PowerPoint</Application>
  <PresentationFormat>Widescreen</PresentationFormat>
  <Paragraphs>45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Calisto MT</vt:lpstr>
      <vt:lpstr>Times New Roman</vt:lpstr>
      <vt:lpstr>Univers Condensed</vt:lpstr>
      <vt:lpstr>ChronicleVTI</vt:lpstr>
      <vt:lpstr>Relocation Analysis (PA3) – Descriptive Analytics (INFO8136)</vt:lpstr>
      <vt:lpstr>Introduction</vt:lpstr>
      <vt:lpstr>SQL Querying and metrics selection</vt:lpstr>
      <vt:lpstr>Metric: Employment Rate</vt:lpstr>
      <vt:lpstr>Metric: Average Rent CPI</vt:lpstr>
      <vt:lpstr>Metric: Violent Crimes Rate per 100K</vt:lpstr>
      <vt:lpstr>Metric: Gas Price (Cents/Litre)</vt:lpstr>
      <vt:lpstr>Metric: Total Precipitation (mm)</vt:lpstr>
      <vt:lpstr>Optimal City Summary: Waterloo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Relocation Analysis (PA3) – Descriptive Analysis</dc:title>
  <dc:creator>Sakshi Sandeep Salvi</dc:creator>
  <cp:lastModifiedBy>Sakshi Sandeep Salvi</cp:lastModifiedBy>
  <cp:revision>14</cp:revision>
  <dcterms:created xsi:type="dcterms:W3CDTF">2025-07-19T01:07:19Z</dcterms:created>
  <dcterms:modified xsi:type="dcterms:W3CDTF">2025-07-19T21:39:44Z</dcterms:modified>
</cp:coreProperties>
</file>